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1" r:id="rId3"/>
    <p:sldId id="258" r:id="rId4"/>
    <p:sldId id="275" r:id="rId5"/>
    <p:sldId id="273" r:id="rId6"/>
    <p:sldId id="272" r:id="rId7"/>
    <p:sldId id="259" r:id="rId8"/>
    <p:sldId id="260" r:id="rId9"/>
    <p:sldId id="261" r:id="rId10"/>
    <p:sldId id="262" r:id="rId11"/>
    <p:sldId id="263" r:id="rId12"/>
    <p:sldId id="274" r:id="rId13"/>
    <p:sldId id="266" r:id="rId14"/>
    <p:sldId id="267" r:id="rId15"/>
    <p:sldId id="264" r:id="rId16"/>
    <p:sldId id="265" r:id="rId17"/>
    <p:sldId id="279" r:id="rId18"/>
    <p:sldId id="268" r:id="rId19"/>
    <p:sldId id="27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2C5C71-D0BC-6E72-4F19-994BF45E294F}" v="96" dt="2025-06-07T15:04:09.391"/>
    <p1510:client id="{80CBDC52-290D-FB20-B91E-E840855EA2AF}" v="1" dt="2025-06-07T14:38:22.6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2260" autoAdjust="0"/>
  </p:normalViewPr>
  <p:slideViewPr>
    <p:cSldViewPr snapToGrid="0">
      <p:cViewPr varScale="1">
        <p:scale>
          <a:sx n="78" d="100"/>
          <a:sy n="78" d="100"/>
        </p:scale>
        <p:origin x="159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696A76C8-5DAC-5EE7-3960-5C945DA1CED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388620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e-IL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 pitchFamily="34"/>
              </a:defRPr>
            </a:lvl1pPr>
          </a:lstStyle>
          <a:p>
            <a:pPr lvl="0"/>
            <a:endParaRPr lang="he-IL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668215AF-6084-CA24-6051-1D8AFBCC4AA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1591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e-IL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 pitchFamily="34"/>
              </a:defRPr>
            </a:lvl1pPr>
          </a:lstStyle>
          <a:p>
            <a:pPr lvl="0"/>
            <a:fld id="{F5CF9EA1-7946-F148-BB6B-95D6E8F00E67}" type="datetime1">
              <a:rPr lang="he-IL"/>
              <a:pPr lvl="0"/>
              <a:t>ט"ו/סיון/תשפ"ה</a:t>
            </a:fld>
            <a:endParaRPr lang="he-IL"/>
          </a:p>
        </p:txBody>
      </p:sp>
      <p:sp>
        <p:nvSpPr>
          <p:cNvPr id="4" name="מציין מיקום של תמונת שקופית 3">
            <a:extLst>
              <a:ext uri="{FF2B5EF4-FFF2-40B4-BE49-F238E27FC236}">
                <a16:creationId xmlns:a16="http://schemas.microsoft.com/office/drawing/2014/main" id="{EB457199-8E51-06AA-C69A-E4D5E7C9F6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מציין מיקום של הערות 4">
            <a:extLst>
              <a:ext uri="{FF2B5EF4-FFF2-40B4-BE49-F238E27FC236}">
                <a16:creationId xmlns:a16="http://schemas.microsoft.com/office/drawing/2014/main" id="{CED1A45F-2B00-78FD-5D3F-106E9664F96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E100640-A44E-48FD-EFA1-22E620B65DB3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388620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e-IL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 pitchFamily="34"/>
              </a:defRPr>
            </a:lvl1pPr>
          </a:lstStyle>
          <a:p>
            <a:pPr lvl="0"/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841B68F-F7C1-2A2D-2112-40C488653B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1591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e-IL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 pitchFamily="34"/>
              </a:defRPr>
            </a:lvl1pPr>
          </a:lstStyle>
          <a:p>
            <a:pPr lvl="0"/>
            <a:fld id="{A0A9575A-1B19-C749-BD49-DFB8B4D9B240}" type="slidenum"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420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r" defTabSz="914400" rtl="1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he-IL" sz="1200" b="0" i="0" u="none" strike="noStrike" kern="1200" cap="none" spc="0" baseline="0">
        <a:solidFill>
          <a:srgbClr val="000000"/>
        </a:solidFill>
        <a:uFillTx/>
        <a:latin typeface="Aptos"/>
        <a:cs typeface="Arial" pitchFamily="34"/>
      </a:defRPr>
    </a:lvl1pPr>
    <a:lvl2pPr marL="457200" marR="0" lvl="1" indent="0" algn="r" defTabSz="914400" rtl="1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he-IL" sz="1200" b="0" i="0" u="none" strike="noStrike" kern="1200" cap="none" spc="0" baseline="0">
        <a:solidFill>
          <a:srgbClr val="000000"/>
        </a:solidFill>
        <a:uFillTx/>
        <a:latin typeface="Aptos"/>
        <a:cs typeface="Arial" pitchFamily="34"/>
      </a:defRPr>
    </a:lvl2pPr>
    <a:lvl3pPr marL="914400" marR="0" lvl="2" indent="0" algn="r" defTabSz="914400" rtl="1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he-IL" sz="1200" b="0" i="0" u="none" strike="noStrike" kern="1200" cap="none" spc="0" baseline="0">
        <a:solidFill>
          <a:srgbClr val="000000"/>
        </a:solidFill>
        <a:uFillTx/>
        <a:latin typeface="Aptos"/>
        <a:cs typeface="Arial" pitchFamily="34"/>
      </a:defRPr>
    </a:lvl3pPr>
    <a:lvl4pPr marL="1371600" marR="0" lvl="3" indent="0" algn="r" defTabSz="914400" rtl="1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he-IL" sz="1200" b="0" i="0" u="none" strike="noStrike" kern="1200" cap="none" spc="0" baseline="0">
        <a:solidFill>
          <a:srgbClr val="000000"/>
        </a:solidFill>
        <a:uFillTx/>
        <a:latin typeface="Aptos"/>
        <a:cs typeface="Arial" pitchFamily="34"/>
      </a:defRPr>
    </a:lvl4pPr>
    <a:lvl5pPr marL="1828800" marR="0" lvl="4" indent="0" algn="r" defTabSz="914400" rtl="1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he-IL" sz="1200" b="0" i="0" u="none" strike="noStrike" kern="1200" cap="none" spc="0" baseline="0">
        <a:solidFill>
          <a:srgbClr val="000000"/>
        </a:solidFill>
        <a:uFillTx/>
        <a:latin typeface="Aptos"/>
        <a:cs typeface="Arial" pitchFamily="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002AA318-2CFF-9E78-BE63-08EA312E18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30DBA0D-538A-6B8D-9C09-40F6A1FD12F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l" rtl="0"/>
            <a:endParaRPr lang="en-US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429087C-66C4-8A30-98BE-56D5BB88FB8E}"/>
              </a:ext>
            </a:extLst>
          </p:cNvPr>
          <p:cNvSpPr txBox="1"/>
          <p:nvPr/>
        </p:nvSpPr>
        <p:spPr>
          <a:xfrm>
            <a:off x="1591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C8ECC5-4866-B64E-BFE4-202675886C23}" type="slidenum">
              <a:t>1</a:t>
            </a:fld>
            <a:endParaRPr lang="he-IL" sz="12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D630E-C163-A130-999D-5E67B3C7F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855C5-3809-BCC6-3605-D5FE13A90D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l" rt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97C0E-1B6C-7228-4AF8-38D88D5139B0}"/>
              </a:ext>
            </a:extLst>
          </p:cNvPr>
          <p:cNvSpPr txBox="1"/>
          <p:nvPr/>
        </p:nvSpPr>
        <p:spPr>
          <a:xfrm>
            <a:off x="1591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C7EE5F7-D5A0-B142-B89E-D9FCABBC6E60}" type="slidenum">
              <a:t>14</a:t>
            </a:fld>
            <a:endParaRPr lang="he-IL" sz="12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0A9575A-1B19-C749-BD49-DFB8B4D9B240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4690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B5F082-61B3-5088-D97C-8694BDBB4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67A97-33B7-1D86-0782-F7DF30D14D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l" rt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861B5-E4EF-FB76-FF05-DD79905D4BCB}"/>
              </a:ext>
            </a:extLst>
          </p:cNvPr>
          <p:cNvSpPr txBox="1"/>
          <p:nvPr/>
        </p:nvSpPr>
        <p:spPr>
          <a:xfrm>
            <a:off x="1591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284EF8F-0637-0A4E-9A05-AB878EC60A7E}" type="slidenum">
              <a:t>16</a:t>
            </a:fld>
            <a:endParaRPr lang="he-IL" sz="12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E87A6D9-F733-91CB-B9D8-AAA039903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0BB3E78-5974-BF05-7DCB-8FA7C09E3B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l" rtl="0"/>
            <a:endParaRPr lang="en-US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13ADC22-73F7-DDD3-5B6F-3DD51ECECF16}"/>
              </a:ext>
            </a:extLst>
          </p:cNvPr>
          <p:cNvSpPr txBox="1"/>
          <p:nvPr/>
        </p:nvSpPr>
        <p:spPr>
          <a:xfrm>
            <a:off x="1591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1F8F99C-C23B-2A41-9F9A-C93A798B0909}" type="slidenum">
              <a:t>17</a:t>
            </a:fld>
            <a:endParaRPr lang="he-IL" sz="12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19800-3CC8-BC89-5894-DB82CF45AD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CF621D-E005-8753-67D2-12E2137685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l" rt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A832B-8261-2E7A-7175-CC5A1D09F96C}"/>
              </a:ext>
            </a:extLst>
          </p:cNvPr>
          <p:cNvSpPr txBox="1"/>
          <p:nvPr/>
        </p:nvSpPr>
        <p:spPr>
          <a:xfrm>
            <a:off x="1591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2E7F28D-4112-7D41-AAF4-1C4C6D14054F}" type="slidenum">
              <a:t>18</a:t>
            </a:fld>
            <a:endParaRPr lang="he-IL" sz="12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4D2A78-7796-4BD6-6909-D8BABB276C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10DBD-C734-1EFA-8CE8-2C0E0614895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l" rt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CB325-8C95-9327-152C-F5B0051ABE21}"/>
              </a:ext>
            </a:extLst>
          </p:cNvPr>
          <p:cNvSpPr txBox="1"/>
          <p:nvPr/>
        </p:nvSpPr>
        <p:spPr>
          <a:xfrm>
            <a:off x="1591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AF0F1CA-687B-C940-9C08-1E6148B63163}" type="slidenum">
              <a:t>19</a:t>
            </a:fld>
            <a:endParaRPr lang="he-IL" sz="12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D84A7-9CE3-6F56-40AA-64FCDF2166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2E846E-D06D-BAED-EA15-12587503B7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 algn="l" rtl="0"/>
            <a:r>
              <a:rPr lang="en-US"/>
              <a:t>“Smart contracts are bits of code that run money. Once deployed, they can’t be undone.”</a:t>
            </a:r>
          </a:p>
          <a:p>
            <a:pPr lvl="0" algn="l" rtl="0"/>
            <a:r>
              <a:rPr lang="en-US"/>
              <a:t>They power the future of apps, finance, games, and more.</a:t>
            </a:r>
          </a:p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B8B63-D62F-3286-0EA7-9D6EE76B99F7}"/>
              </a:ext>
            </a:extLst>
          </p:cNvPr>
          <p:cNvSpPr txBox="1"/>
          <p:nvPr/>
        </p:nvSpPr>
        <p:spPr>
          <a:xfrm>
            <a:off x="1591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9016AA8-28BD-5945-B540-2550B38C8096}" type="slidenum">
              <a:t>3</a:t>
            </a:fld>
            <a:endParaRPr lang="he-IL" sz="12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E31CF7-1D36-73E1-95B0-E1278333B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39866-84CF-7EAF-690C-CC4B1B5FC1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 algn="l" rtl="0"/>
            <a:r>
              <a:rPr lang="en-US"/>
              <a:t>“Smart contracts are bits of code that run money. Once deployed, they can’t be undone.”</a:t>
            </a:r>
          </a:p>
          <a:p>
            <a:pPr lvl="0" algn="l" rtl="0"/>
            <a:r>
              <a:rPr lang="en-US"/>
              <a:t>They power the future of apps, finance, games, and more.</a:t>
            </a:r>
          </a:p>
          <a:p>
            <a:pPr lvl="0" algn="l"/>
            <a:endParaRPr lang="en-US"/>
          </a:p>
          <a:p>
            <a:pPr lvl="0" algn="l"/>
            <a:r>
              <a:rPr lang="en-US"/>
              <a:t>  Todo – add checkpoint, palo alto, google security</a:t>
            </a:r>
          </a:p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C8651-AD78-F303-9546-67870D00E578}"/>
              </a:ext>
            </a:extLst>
          </p:cNvPr>
          <p:cNvSpPr txBox="1"/>
          <p:nvPr/>
        </p:nvSpPr>
        <p:spPr>
          <a:xfrm>
            <a:off x="1591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BE461B-29CE-234D-B632-91D0FCBD63F6}" type="slidenum">
              <a:t>4</a:t>
            </a:fld>
            <a:endParaRPr lang="he-IL" sz="12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C8436-E032-CF0D-82E7-D83E12354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33B87-3CF5-F5B8-5656-A7020A9A19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 algn="l" rtl="0"/>
            <a:r>
              <a:rPr lang="en-US" b="1">
                <a:latin typeface="Arial" pitchFamily="34"/>
              </a:rPr>
              <a:t>Bitcoin, Ethereum, and other blockchain platforms offer enhanced security due to its</a:t>
            </a:r>
            <a:endParaRPr lang="en-US">
              <a:latin typeface="Arial" pitchFamily="34"/>
            </a:endParaRPr>
          </a:p>
          <a:p>
            <a:pPr lvl="0" algn="l" rtl="0"/>
            <a:r>
              <a:rPr lang="en-US" b="1">
                <a:latin typeface="Arial" pitchFamily="34"/>
              </a:rPr>
              <a:t>decentralized, encrypted, immutable democratic nature. Throughout the evolution of the</a:t>
            </a:r>
            <a:endParaRPr lang="en-US">
              <a:latin typeface="Arial" pitchFamily="34"/>
            </a:endParaRPr>
          </a:p>
          <a:p>
            <a:pPr lvl="0" algn="l" rtl="0"/>
            <a:r>
              <a:rPr lang="en-US" b="1">
                <a:latin typeface="Arial" pitchFamily="34"/>
              </a:rPr>
              <a:t>web3 ecosystem additional problems came to light such as smart contract security,</a:t>
            </a:r>
            <a:endParaRPr lang="en-US">
              <a:latin typeface="Arial" pitchFamily="34"/>
            </a:endParaRPr>
          </a:p>
          <a:p>
            <a:pPr lvl="0" algn="l" rtl="0"/>
            <a:r>
              <a:rPr lang="en-US" b="1">
                <a:latin typeface="Arial" pitchFamily="34"/>
              </a:rPr>
              <a:t>privacy, and ability to scale. Solutions for privacy and ability to scale transactions have</a:t>
            </a:r>
            <a:endParaRPr lang="en-US">
              <a:latin typeface="Arial" pitchFamily="34"/>
            </a:endParaRPr>
          </a:p>
          <a:p>
            <a:pPr lvl="0" algn="l" rtl="0"/>
            <a:r>
              <a:rPr lang="en-US" b="1">
                <a:latin typeface="Arial" pitchFamily="34"/>
              </a:rPr>
              <a:t>been proposed. However as this ecosystem continues to evolve and develop the security</a:t>
            </a:r>
            <a:endParaRPr lang="en-US">
              <a:latin typeface="Arial" pitchFamily="34"/>
            </a:endParaRPr>
          </a:p>
          <a:p>
            <a:pPr lvl="0" algn="l" rtl="0"/>
            <a:r>
              <a:rPr lang="en-US" b="1">
                <a:latin typeface="Arial" pitchFamily="34"/>
              </a:rPr>
              <a:t>issues of smart contract deployments have not been solved.</a:t>
            </a:r>
            <a:endParaRPr lang="en-US">
              <a:latin typeface="Arial" pitchFamily="34"/>
            </a:endParaRPr>
          </a:p>
          <a:p>
            <a:pPr lvl="0" algn="l" rt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E1BBD-01F5-AEF1-2FDB-F69767982172}"/>
              </a:ext>
            </a:extLst>
          </p:cNvPr>
          <p:cNvSpPr txBox="1"/>
          <p:nvPr/>
        </p:nvSpPr>
        <p:spPr>
          <a:xfrm>
            <a:off x="1591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B546CE9-B6EF-4042-BF82-D789A809451C}" type="slidenum">
              <a:t>6</a:t>
            </a:fld>
            <a:endParaRPr lang="he-IL" sz="12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099856-17AB-A917-6F52-65263BA31C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CC3644-C07C-BFB5-24B7-3AD7925522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 algn="l"/>
            <a:r>
              <a:rPr lang="en-US" sz="2000">
                <a:solidFill>
                  <a:srgbClr val="FFFFFF"/>
                </a:solidFill>
              </a:rPr>
              <a:t>Code is immutable once deployed</a:t>
            </a:r>
          </a:p>
          <a:p>
            <a:pPr lvl="0" algn="l" rtl="0"/>
            <a:r>
              <a:rPr lang="en-US" sz="2000">
                <a:solidFill>
                  <a:srgbClr val="FFFFFF"/>
                </a:solidFill>
              </a:rPr>
              <a:t>- $2.25B+ lost in smart contract hacks annually</a:t>
            </a:r>
          </a:p>
          <a:p>
            <a:pPr lvl="0" algn="l" rtl="0"/>
            <a:r>
              <a:rPr lang="en-US">
                <a:latin typeface="Arial"/>
                <a:cs typeface="Arial"/>
              </a:rPr>
              <a:t>While Ethereum and similar blockchain platforms offer powerful tools, they also present</a:t>
            </a:r>
          </a:p>
          <a:p>
            <a:pPr lvl="0" algn="l" rtl="0"/>
            <a:r>
              <a:rPr lang="en-US">
                <a:latin typeface="Arial"/>
                <a:cs typeface="Arial"/>
              </a:rPr>
              <a:t>an immense attack surface. Smart contracts, once deployed, are immutable and</a:t>
            </a:r>
          </a:p>
          <a:p>
            <a:pPr lvl="0" algn="l" rtl="0"/>
            <a:r>
              <a:rPr lang="en-US">
                <a:latin typeface="Arial"/>
                <a:cs typeface="Arial"/>
              </a:rPr>
              <a:t>dispersed universally while handling billions of dollars in digital assets. A single</a:t>
            </a:r>
          </a:p>
          <a:p>
            <a:pPr lvl="0" algn="l" rtl="0"/>
            <a:r>
              <a:rPr lang="en-US">
                <a:latin typeface="Arial"/>
                <a:cs typeface="Arial"/>
              </a:rPr>
              <a:t>vulnerability can result in catastrophic losses, as evidenced by numerous high-profile</a:t>
            </a:r>
          </a:p>
          <a:p>
            <a:pPr lvl="0" algn="l" rtl="0"/>
            <a:r>
              <a:rPr lang="en-US">
                <a:latin typeface="Arial"/>
                <a:cs typeface="Arial"/>
              </a:rPr>
              <a:t>exploits that have cost the industry hundreds of millions of dollars.</a:t>
            </a:r>
          </a:p>
          <a:p>
            <a:pPr lvl="0" algn="l" rtl="0"/>
            <a:r>
              <a:rPr lang="en-US" b="1">
                <a:latin typeface="Arial"/>
                <a:cs typeface="Arial"/>
              </a:rPr>
              <a:t>There is no mechanism in the underlying blockchain algorithm or infrastructure that</a:t>
            </a:r>
          </a:p>
          <a:p>
            <a:pPr lvl="0" algn="l" rtl="0"/>
            <a:r>
              <a:rPr lang="en-US" b="1">
                <a:latin typeface="Arial"/>
                <a:cs typeface="Arial"/>
              </a:rPr>
              <a:t>inspects the smart-contract itself and automatically ensures the validity and safety of it.</a:t>
            </a:r>
          </a:p>
          <a:p>
            <a:pPr lvl="0" algn="l" rt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A3AC6-23EA-FE6C-DF6A-1AA3B0B715E0}"/>
              </a:ext>
            </a:extLst>
          </p:cNvPr>
          <p:cNvSpPr txBox="1"/>
          <p:nvPr/>
        </p:nvSpPr>
        <p:spPr>
          <a:xfrm>
            <a:off x="1591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CF7A5F-4721-984D-B68B-FBBD480F0F01}" type="slidenum">
              <a:t>8</a:t>
            </a:fld>
            <a:endParaRPr lang="he-IL" sz="12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9B7E2A51-9B37-F4BB-180D-E1EFBDBC6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7D91590B-51E4-B704-9572-3FDC9A5AD4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 algn="l" rtl="0"/>
            <a:r>
              <a:rPr lang="en-US"/>
              <a:t>A security solution that does not yet exist today -</a:t>
            </a:r>
          </a:p>
          <a:p>
            <a:pPr lvl="0" algn="l" rtl="0"/>
            <a:r>
              <a:rPr lang="en-US"/>
              <a:t>“Validation per transaction”</a:t>
            </a:r>
          </a:p>
          <a:p>
            <a:pPr lvl="0" algn="l" rtl="0"/>
            <a:r>
              <a:rPr lang="en-US"/>
              <a:t>Our idea is to build an “antivirus” or smart verifier for blockchain smart</a:t>
            </a:r>
          </a:p>
          <a:p>
            <a:pPr lvl="0" algn="l" rtl="0"/>
            <a:r>
              <a:rPr lang="en-US"/>
              <a:t>contracts that would be used to prevent, detect, and remove malware by</a:t>
            </a:r>
          </a:p>
          <a:p>
            <a:pPr lvl="0" algn="l" rtl="0"/>
            <a:r>
              <a:rPr lang="en-US"/>
              <a:t>validating transactions before they are deployed to blockchain networks</a:t>
            </a:r>
          </a:p>
          <a:p>
            <a:pPr lvl="0" algn="l" rtl="0"/>
            <a:r>
              <a:rPr lang="en-US"/>
              <a:t>such as Ethereum or those that resemble Ethereum (blockhchains that</a:t>
            </a:r>
          </a:p>
          <a:p>
            <a:pPr lvl="0" algn="l" rtl="0"/>
            <a:r>
              <a:rPr lang="en-US"/>
              <a:t>possess the quality of built-in fully fledged Turing-completeness).</a:t>
            </a:r>
          </a:p>
          <a:p>
            <a:pPr lvl="0" algn="l" rtl="0"/>
            <a:endParaRPr lang="he-IL"/>
          </a:p>
          <a:p>
            <a:pPr lvl="0" algn="l"/>
            <a:r>
              <a:rPr lang="he-IL"/>
              <a:t>Additional security features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C6C2578-23AB-2510-6928-F58710FB0406}"/>
              </a:ext>
            </a:extLst>
          </p:cNvPr>
          <p:cNvSpPr txBox="1"/>
          <p:nvPr/>
        </p:nvSpPr>
        <p:spPr>
          <a:xfrm>
            <a:off x="1591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54953DC-CDF6-BC46-9798-073AE2F329C7}" type="slidenum">
              <a:t>9</a:t>
            </a:fld>
            <a:endParaRPr lang="he-IL" sz="12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2D6B2E-A794-FF82-F65E-9B49389AE5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5A1E74-318F-CBA4-CD39-126A2F9988B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Demo- - Intuitive upload interface</a:t>
            </a:r>
          </a:p>
          <a:p>
            <a:pPr lvl="0"/>
            <a:r>
              <a:rPr lang="en-US"/>
              <a:t>- Plain English vulnerability reports</a:t>
            </a:r>
          </a:p>
          <a:p>
            <a:pPr lvl="0"/>
            <a:r>
              <a:rPr lang="en-US"/>
              <a:t>- Fix recommendations</a:t>
            </a:r>
          </a:p>
          <a:p>
            <a:pPr lvl="0"/>
            <a:r>
              <a:rPr lang="en-US"/>
              <a:t>- Instant deploy to blockchain</a:t>
            </a:r>
          </a:p>
          <a:p>
            <a:pPr lvl="0"/>
            <a:endParaRPr lang="en-US"/>
          </a:p>
          <a:p>
            <a:pPr lvl="0"/>
            <a:r>
              <a:rPr lang="en-US"/>
              <a:t>Video clip need to edit</a:t>
            </a:r>
          </a:p>
          <a:p>
            <a:pPr lvl="0" algn="l" rt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7CDF8-0992-F1A7-C9F3-F117E102EB49}"/>
              </a:ext>
            </a:extLst>
          </p:cNvPr>
          <p:cNvSpPr txBox="1"/>
          <p:nvPr/>
        </p:nvSpPr>
        <p:spPr>
          <a:xfrm>
            <a:off x="1591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CF2128B-32C0-F544-A761-32968639EB18}" type="slidenum">
              <a:t>10</a:t>
            </a:fld>
            <a:endParaRPr lang="he-IL" sz="12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CC8E3F-1F65-F24D-F8F9-A5EF069A02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63064-C97A-D561-730B-A8822FD6B4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 algn="l" rtl="0"/>
            <a:r>
              <a:rPr lang="en-US"/>
              <a:t>hermetic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24779-0688-A31E-A77E-5E519E3C691D}"/>
              </a:ext>
            </a:extLst>
          </p:cNvPr>
          <p:cNvSpPr txBox="1"/>
          <p:nvPr/>
        </p:nvSpPr>
        <p:spPr>
          <a:xfrm>
            <a:off x="1591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B977C46-919C-354E-B13B-D1DFB344DA53}" type="slidenum">
              <a:t>11</a:t>
            </a:fld>
            <a:endParaRPr lang="he-IL" sz="12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B42EF-C426-464F-2037-1CFC27551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C9FC61-5C4F-755F-005A-D214DB7CAA2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 algn="l" rtl="0"/>
            <a:r>
              <a:rPr lang="en-US"/>
              <a:t>The web3 market size is currently estimated at USD 4.62 billion in 2025, projecting a</a:t>
            </a:r>
          </a:p>
          <a:p>
            <a:pPr lvl="0" algn="l" rtl="0"/>
            <a:r>
              <a:rPr lang="en-US"/>
              <a:t>growth to USD 99.75 billion by 2034, with a CAGR of 41.18% from 2025 to 2034 .</a:t>
            </a:r>
          </a:p>
          <a:p>
            <a:pPr lvl="0" algn="l" rtl="0"/>
            <a:r>
              <a:rPr lang="en-US"/>
              <a:t>Since early 2025, the number of deployed smart contracts on ethereum has</a:t>
            </a:r>
          </a:p>
          <a:p>
            <a:pPr lvl="0" algn="l" rtl="0"/>
            <a:r>
              <a:rPr lang="en-US"/>
              <a:t>grown from 5K to an average of 100K per day.</a:t>
            </a:r>
          </a:p>
          <a:p>
            <a:pPr lvl="0" algn="l" rtl="0"/>
            <a:r>
              <a:rPr lang="en-US"/>
              <a:t>Meanwhile, the number of verified contracts stays at ~300 per day, about the</a:t>
            </a:r>
          </a:p>
          <a:p>
            <a:pPr lvl="0" algn="l" rtl="0"/>
            <a:r>
              <a:rPr lang="en-US"/>
              <a:t>same as a year ago. That means less than 0.5% of contracts are verified daily.</a:t>
            </a:r>
          </a:p>
          <a:p>
            <a:pPr lvl="0" algn="l" rtl="0"/>
            <a:r>
              <a:rPr lang="en-US"/>
              <a:t>Given those numbers the total amount of gas being invested into smart-contract</a:t>
            </a:r>
          </a:p>
          <a:p>
            <a:pPr lvl="0" algn="l" rtl="0"/>
            <a:r>
              <a:rPr lang="en-US"/>
              <a:t>deployment per day is at 10,000,000 USD per day.</a:t>
            </a:r>
          </a:p>
          <a:p>
            <a:pPr lvl="0" algn="l" rtl="0"/>
            <a:endParaRPr lang="en-US"/>
          </a:p>
          <a:p>
            <a:pPr lvl="0" algn="l" rtl="0"/>
            <a:endParaRPr lang="en-US"/>
          </a:p>
          <a:p>
            <a:pPr lvl="0" algn="l" rtl="0"/>
            <a:r>
              <a:rPr lang="en-US"/>
              <a:t>If we have 2 percent market cap --- Talk to idop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42031-8291-19E1-28C7-D0923909B13F}"/>
              </a:ext>
            </a:extLst>
          </p:cNvPr>
          <p:cNvSpPr txBox="1"/>
          <p:nvPr/>
        </p:nvSpPr>
        <p:spPr>
          <a:xfrm>
            <a:off x="1591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535FD6-FE29-F643-A7B3-9022964DD487}" type="slidenum">
              <a:t>12</a:t>
            </a:fld>
            <a:endParaRPr lang="he-IL" sz="12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0351C5DD-3E76-48DA-6024-4C25FF42F56F}"/>
              </a:ext>
            </a:extLst>
          </p:cNvPr>
          <p:cNvSpPr/>
          <p:nvPr/>
        </p:nvSpPr>
        <p:spPr>
          <a:xfrm>
            <a:off x="0" y="-3172"/>
            <a:ext cx="9144000" cy="5203822"/>
          </a:xfrm>
          <a:custGeom>
            <a:avLst/>
            <a:gdLst>
              <a:gd name="f0" fmla="val w"/>
              <a:gd name="f1" fmla="val h"/>
              <a:gd name="f2" fmla="val 0"/>
              <a:gd name="f3" fmla="val 5760"/>
              <a:gd name="f4" fmla="val 3278"/>
              <a:gd name="f5" fmla="val 3090"/>
              <a:gd name="f6" fmla="val 943"/>
              <a:gd name="f7" fmla="val 1123"/>
              <a:gd name="f8" fmla="val 3270"/>
              <a:gd name="f9" fmla="val 1127"/>
              <a:gd name="f10" fmla="val 3272"/>
              <a:gd name="f11" fmla="val 1133"/>
              <a:gd name="f12" fmla="val 3275"/>
              <a:gd name="f13" fmla="val 1139"/>
              <a:gd name="f14" fmla="val 1144"/>
              <a:gd name="f15" fmla="val 1150"/>
              <a:gd name="f16" fmla="val 1155"/>
              <a:gd name="f17" fmla="val 1161"/>
              <a:gd name="f18" fmla="val 1165"/>
              <a:gd name="f19" fmla="val 1345"/>
              <a:gd name="f20" fmla="*/ f0 1 5760"/>
              <a:gd name="f21" fmla="*/ f1 1 3278"/>
              <a:gd name="f22" fmla="+- f4 0 f2"/>
              <a:gd name="f23" fmla="+- f3 0 f2"/>
              <a:gd name="f24" fmla="*/ f23 1 5760"/>
              <a:gd name="f25" fmla="*/ f22 1 3278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5760" h="3278">
                <a:moveTo>
                  <a:pt x="f3" y="f2"/>
                </a:moveTo>
                <a:lnTo>
                  <a:pt x="f2" y="f2"/>
                </a:lnTo>
                <a:lnTo>
                  <a:pt x="f2" y="f5"/>
                </a:lnTo>
                <a:lnTo>
                  <a:pt x="f6" y="f5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4"/>
                </a:lnTo>
                <a:lnTo>
                  <a:pt x="f14" y="f4"/>
                </a:lnTo>
                <a:lnTo>
                  <a:pt x="f15" y="f4"/>
                </a:lnTo>
                <a:lnTo>
                  <a:pt x="f16" y="f12"/>
                </a:lnTo>
                <a:lnTo>
                  <a:pt x="f17" y="f10"/>
                </a:lnTo>
                <a:lnTo>
                  <a:pt x="f18" y="f8"/>
                </a:lnTo>
                <a:lnTo>
                  <a:pt x="f19" y="f5"/>
                </a:lnTo>
                <a:lnTo>
                  <a:pt x="f3" y="f5"/>
                </a:lnTo>
                <a:lnTo>
                  <a:pt x="f3" y="f2"/>
                </a:lnTo>
                <a:close/>
              </a:path>
            </a:pathLst>
          </a:custGeom>
          <a:blipFill>
            <a:blip r:embed="rId2">
              <a:alphaModFix/>
            </a:blip>
            <a:tile sx="101538" sy="101538" algn="tl"/>
          </a:blipFill>
          <a:ln w="9528" cap="rnd">
            <a:solidFill>
              <a:srgbClr val="0F6FC6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e-IL" sz="18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B7F883-4513-B26F-9811-82E4C6D3FF5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08832" y="1449150"/>
            <a:ext cx="7526334" cy="2971050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6858485-310D-6D59-FF79-5923BCC85F1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8832" y="5280842"/>
            <a:ext cx="7526334" cy="434970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3CD28F3-08CA-02F2-1106-84663219138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302825-4CF1-B746-9B60-8EA953AB54D8}" type="datetime1">
              <a:rPr lang="en-US"/>
              <a:pPr lvl="0"/>
              <a:t>6/11/2025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6A866F2-A45E-306B-BB7D-89332573C9E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915894-9B47-2FCD-4A63-3A5E4735A4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B4E574-BC68-D049-9634-FB93110A9E9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2084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2C39F-482F-3703-2EDA-C9FC240009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864" y="4800600"/>
            <a:ext cx="7526334" cy="566735"/>
          </a:xfrm>
        </p:spPr>
        <p:txBody>
          <a:bodyPr>
            <a:normAutofit/>
          </a:bodyPr>
          <a:lstStyle>
            <a:lvl1pPr>
              <a:defRPr sz="2400" b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406B7CD5-0F70-8038-06EA-C3F4B93D250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144000" cy="4800600"/>
          </a:xfrm>
          <a:ln w="9528" cap="rnd">
            <a:solidFill>
              <a:srgbClr val="DBEFF9"/>
            </a:solidFill>
            <a:prstDash val="solid"/>
          </a:ln>
        </p:spPr>
        <p:txBody>
          <a:bodyPr anchor="t"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39A41D-4DAB-66EF-F99B-7CAC2A33E2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4864" y="5367335"/>
            <a:ext cx="7526334" cy="493711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E47A6-73BF-572E-7235-1F2D7F9DC8F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B418F1-78F0-8D4A-8449-1348783B544B}" type="datetime1">
              <a:rPr lang="en-US"/>
              <a:pPr lvl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407027-8C05-1A11-1D56-1A08DF8CFB4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B6822-249B-1057-28D4-B9F1B64D411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DF8AE2-212C-6F4A-946F-18EAA42E21D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54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83F2F638-09E7-008E-8214-92F223C14365}"/>
              </a:ext>
            </a:extLst>
          </p:cNvPr>
          <p:cNvSpPr/>
          <p:nvPr/>
        </p:nvSpPr>
        <p:spPr>
          <a:xfrm>
            <a:off x="485107" y="1338480"/>
            <a:ext cx="4749311" cy="3239188"/>
          </a:xfrm>
          <a:custGeom>
            <a:avLst/>
            <a:gdLst>
              <a:gd name="f0" fmla="val w"/>
              <a:gd name="f1" fmla="val h"/>
              <a:gd name="f2" fmla="val 0"/>
              <a:gd name="f3" fmla="val 3384"/>
              <a:gd name="f4" fmla="val 2308"/>
              <a:gd name="f5" fmla="val 3340"/>
              <a:gd name="f6" fmla="val 44"/>
              <a:gd name="f7" fmla="val 34"/>
              <a:gd name="f8" fmla="val 26"/>
              <a:gd name="f9" fmla="val 4"/>
              <a:gd name="f10" fmla="val 20"/>
              <a:gd name="f11" fmla="val 8"/>
              <a:gd name="f12" fmla="val 12"/>
              <a:gd name="f13" fmla="val 2076"/>
              <a:gd name="f14" fmla="val 2086"/>
              <a:gd name="f15" fmla="val 2094"/>
              <a:gd name="f16" fmla="val 2100"/>
              <a:gd name="f17" fmla="val 2108"/>
              <a:gd name="f18" fmla="val 2112"/>
              <a:gd name="f19" fmla="val 2116"/>
              <a:gd name="f20" fmla="val 2120"/>
              <a:gd name="f21" fmla="val 474"/>
              <a:gd name="f22" fmla="val 650"/>
              <a:gd name="f23" fmla="val 2296"/>
              <a:gd name="f24" fmla="val 656"/>
              <a:gd name="f25" fmla="val 2300"/>
              <a:gd name="f26" fmla="val 664"/>
              <a:gd name="f27" fmla="val 2304"/>
              <a:gd name="f28" fmla="val 672"/>
              <a:gd name="f29" fmla="val 680"/>
              <a:gd name="f30" fmla="val 688"/>
              <a:gd name="f31" fmla="val 696"/>
              <a:gd name="f32" fmla="val 704"/>
              <a:gd name="f33" fmla="val 710"/>
              <a:gd name="f34" fmla="val 886"/>
              <a:gd name="f35" fmla="val 3350"/>
              <a:gd name="f36" fmla="val 3358"/>
              <a:gd name="f37" fmla="val 3364"/>
              <a:gd name="f38" fmla="val 3372"/>
              <a:gd name="f39" fmla="val 3376"/>
              <a:gd name="f40" fmla="val 3380"/>
              <a:gd name="f41" fmla="*/ f0 1 3384"/>
              <a:gd name="f42" fmla="*/ f1 1 2308"/>
              <a:gd name="f43" fmla="+- f4 0 f2"/>
              <a:gd name="f44" fmla="+- f3 0 f2"/>
              <a:gd name="f45" fmla="*/ f44 1 3384"/>
              <a:gd name="f46" fmla="*/ f43 1 2308"/>
              <a:gd name="f47" fmla="*/ 0 1 f45"/>
              <a:gd name="f48" fmla="*/ f3 1 f45"/>
              <a:gd name="f49" fmla="*/ 0 1 f46"/>
              <a:gd name="f50" fmla="*/ f4 1 f46"/>
              <a:gd name="f51" fmla="*/ f47 f41 1"/>
              <a:gd name="f52" fmla="*/ f48 f41 1"/>
              <a:gd name="f53" fmla="*/ f50 f42 1"/>
              <a:gd name="f54" fmla="*/ f49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1" t="f54" r="f52" b="f53"/>
            <a:pathLst>
              <a:path w="3384" h="2308">
                <a:moveTo>
                  <a:pt x="f5" y="f2"/>
                </a:moveTo>
                <a:lnTo>
                  <a:pt x="f6" y="f2"/>
                </a:lnTo>
                <a:lnTo>
                  <a:pt x="f6" y="f2"/>
                </a:lnTo>
                <a:lnTo>
                  <a:pt x="f7" y="f2"/>
                </a:lnTo>
                <a:lnTo>
                  <a:pt x="f8" y="f9"/>
                </a:lnTo>
                <a:lnTo>
                  <a:pt x="f10" y="f11"/>
                </a:lnTo>
                <a:lnTo>
                  <a:pt x="f12" y="f12"/>
                </a:lnTo>
                <a:lnTo>
                  <a:pt x="f11" y="f10"/>
                </a:lnTo>
                <a:lnTo>
                  <a:pt x="f9" y="f8"/>
                </a:lnTo>
                <a:lnTo>
                  <a:pt x="f2" y="f7"/>
                </a:lnTo>
                <a:lnTo>
                  <a:pt x="f2" y="f6"/>
                </a:lnTo>
                <a:lnTo>
                  <a:pt x="f2" y="f13"/>
                </a:lnTo>
                <a:lnTo>
                  <a:pt x="f2" y="f13"/>
                </a:lnTo>
                <a:lnTo>
                  <a:pt x="f2" y="f14"/>
                </a:lnTo>
                <a:lnTo>
                  <a:pt x="f9" y="f15"/>
                </a:lnTo>
                <a:lnTo>
                  <a:pt x="f11" y="f16"/>
                </a:lnTo>
                <a:lnTo>
                  <a:pt x="f12" y="f17"/>
                </a:lnTo>
                <a:lnTo>
                  <a:pt x="f10" y="f18"/>
                </a:lnTo>
                <a:lnTo>
                  <a:pt x="f8" y="f19"/>
                </a:lnTo>
                <a:lnTo>
                  <a:pt x="f7" y="f20"/>
                </a:lnTo>
                <a:lnTo>
                  <a:pt x="f6" y="f20"/>
                </a:lnTo>
                <a:lnTo>
                  <a:pt x="f21" y="f20"/>
                </a:lnTo>
                <a:lnTo>
                  <a:pt x="f22" y="f23"/>
                </a:lnTo>
                <a:lnTo>
                  <a:pt x="f22" y="f23"/>
                </a:lnTo>
                <a:lnTo>
                  <a:pt x="f24" y="f25"/>
                </a:lnTo>
                <a:lnTo>
                  <a:pt x="f26" y="f27"/>
                </a:lnTo>
                <a:lnTo>
                  <a:pt x="f28" y="f4"/>
                </a:lnTo>
                <a:lnTo>
                  <a:pt x="f29" y="f4"/>
                </a:lnTo>
                <a:lnTo>
                  <a:pt x="f30" y="f4"/>
                </a:lnTo>
                <a:lnTo>
                  <a:pt x="f31" y="f27"/>
                </a:lnTo>
                <a:lnTo>
                  <a:pt x="f32" y="f25"/>
                </a:lnTo>
                <a:lnTo>
                  <a:pt x="f33" y="f23"/>
                </a:lnTo>
                <a:lnTo>
                  <a:pt x="f34" y="f20"/>
                </a:lnTo>
                <a:lnTo>
                  <a:pt x="f5" y="f20"/>
                </a:lnTo>
                <a:lnTo>
                  <a:pt x="f5" y="f20"/>
                </a:lnTo>
                <a:lnTo>
                  <a:pt x="f35" y="f20"/>
                </a:lnTo>
                <a:lnTo>
                  <a:pt x="f36" y="f19"/>
                </a:lnTo>
                <a:lnTo>
                  <a:pt x="f37" y="f18"/>
                </a:lnTo>
                <a:lnTo>
                  <a:pt x="f38" y="f17"/>
                </a:lnTo>
                <a:lnTo>
                  <a:pt x="f39" y="f16"/>
                </a:lnTo>
                <a:lnTo>
                  <a:pt x="f40" y="f15"/>
                </a:lnTo>
                <a:lnTo>
                  <a:pt x="f3" y="f14"/>
                </a:lnTo>
                <a:lnTo>
                  <a:pt x="f3" y="f13"/>
                </a:lnTo>
                <a:lnTo>
                  <a:pt x="f3" y="f6"/>
                </a:lnTo>
                <a:lnTo>
                  <a:pt x="f3" y="f6"/>
                </a:lnTo>
                <a:lnTo>
                  <a:pt x="f3" y="f7"/>
                </a:lnTo>
                <a:lnTo>
                  <a:pt x="f40" y="f8"/>
                </a:lnTo>
                <a:lnTo>
                  <a:pt x="f39" y="f10"/>
                </a:lnTo>
                <a:lnTo>
                  <a:pt x="f38" y="f12"/>
                </a:lnTo>
                <a:lnTo>
                  <a:pt x="f37" y="f11"/>
                </a:lnTo>
                <a:lnTo>
                  <a:pt x="f36" y="f9"/>
                </a:lnTo>
                <a:lnTo>
                  <a:pt x="f35" y="f2"/>
                </a:lnTo>
                <a:lnTo>
                  <a:pt x="f5" y="f2"/>
                </a:lnTo>
                <a:lnTo>
                  <a:pt x="f5" y="f2"/>
                </a:lnTo>
                <a:close/>
              </a:path>
            </a:pathLst>
          </a:custGeom>
          <a:blipFill>
            <a:blip r:embed="rId2">
              <a:alphaModFix/>
            </a:blip>
            <a:tile sx="101538" sy="101538" algn="tl"/>
          </a:blipFill>
          <a:ln w="9528" cap="rnd">
            <a:solidFill>
              <a:srgbClr val="0F6FC6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e-IL" sz="18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C9135E-DDCA-C6E5-B006-4B390CDE71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9571" y="1495528"/>
            <a:ext cx="4420383" cy="2645907"/>
          </a:xfrm>
        </p:spPr>
        <p:txBody>
          <a:bodyPr/>
          <a:lstStyle>
            <a:lvl1pPr>
              <a:defRPr sz="4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0CD7585-EC26-5ECC-453A-CB96AC9F46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1226" y="4700701"/>
            <a:ext cx="4418728" cy="713241"/>
          </a:xfrm>
        </p:spPr>
        <p:txBody>
          <a:bodyPr anchor="t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FCE6C4C-D70C-9DBA-7723-F98022BAA97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98882" y="1338480"/>
            <a:ext cx="3302319" cy="4075462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502DDA2-ED62-33C7-E38B-77D8AC6DAB9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501F25-2A41-7944-84DC-EFBBD96BD8E1}" type="datetime1">
              <a:rPr lang="en-US"/>
              <a:pPr lvl="0"/>
              <a:t>6/11/2025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31B9A6F-4C64-4A75-0476-A9FFB4774B7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C9683A2-B42B-6CF6-4E9E-40AEAF85028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089E10-A46C-B640-A2DE-31F5D458D4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61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F817BFEB-05F7-22F6-B5F0-2F39BD15C122}"/>
              </a:ext>
            </a:extLst>
          </p:cNvPr>
          <p:cNvSpPr/>
          <p:nvPr/>
        </p:nvSpPr>
        <p:spPr>
          <a:xfrm>
            <a:off x="855658" y="2286585"/>
            <a:ext cx="3671334" cy="2503974"/>
          </a:xfrm>
          <a:custGeom>
            <a:avLst/>
            <a:gdLst>
              <a:gd name="f0" fmla="val w"/>
              <a:gd name="f1" fmla="val h"/>
              <a:gd name="f2" fmla="val 0"/>
              <a:gd name="f3" fmla="val 3384"/>
              <a:gd name="f4" fmla="val 2308"/>
              <a:gd name="f5" fmla="val 3340"/>
              <a:gd name="f6" fmla="val 44"/>
              <a:gd name="f7" fmla="val 34"/>
              <a:gd name="f8" fmla="val 26"/>
              <a:gd name="f9" fmla="val 4"/>
              <a:gd name="f10" fmla="val 20"/>
              <a:gd name="f11" fmla="val 8"/>
              <a:gd name="f12" fmla="val 12"/>
              <a:gd name="f13" fmla="val 2076"/>
              <a:gd name="f14" fmla="val 2086"/>
              <a:gd name="f15" fmla="val 2094"/>
              <a:gd name="f16" fmla="val 2100"/>
              <a:gd name="f17" fmla="val 2108"/>
              <a:gd name="f18" fmla="val 2112"/>
              <a:gd name="f19" fmla="val 2116"/>
              <a:gd name="f20" fmla="val 2120"/>
              <a:gd name="f21" fmla="val 474"/>
              <a:gd name="f22" fmla="val 650"/>
              <a:gd name="f23" fmla="val 2296"/>
              <a:gd name="f24" fmla="val 656"/>
              <a:gd name="f25" fmla="val 2300"/>
              <a:gd name="f26" fmla="val 664"/>
              <a:gd name="f27" fmla="val 2304"/>
              <a:gd name="f28" fmla="val 672"/>
              <a:gd name="f29" fmla="val 680"/>
              <a:gd name="f30" fmla="val 688"/>
              <a:gd name="f31" fmla="val 696"/>
              <a:gd name="f32" fmla="val 704"/>
              <a:gd name="f33" fmla="val 710"/>
              <a:gd name="f34" fmla="val 886"/>
              <a:gd name="f35" fmla="val 3350"/>
              <a:gd name="f36" fmla="val 3358"/>
              <a:gd name="f37" fmla="val 3364"/>
              <a:gd name="f38" fmla="val 3372"/>
              <a:gd name="f39" fmla="val 3376"/>
              <a:gd name="f40" fmla="val 3380"/>
              <a:gd name="f41" fmla="*/ f0 1 3384"/>
              <a:gd name="f42" fmla="*/ f1 1 2308"/>
              <a:gd name="f43" fmla="+- f4 0 f2"/>
              <a:gd name="f44" fmla="+- f3 0 f2"/>
              <a:gd name="f45" fmla="*/ f44 1 3384"/>
              <a:gd name="f46" fmla="*/ f43 1 2308"/>
              <a:gd name="f47" fmla="*/ 0 1 f45"/>
              <a:gd name="f48" fmla="*/ f3 1 f45"/>
              <a:gd name="f49" fmla="*/ 0 1 f46"/>
              <a:gd name="f50" fmla="*/ f4 1 f46"/>
              <a:gd name="f51" fmla="*/ f47 f41 1"/>
              <a:gd name="f52" fmla="*/ f48 f41 1"/>
              <a:gd name="f53" fmla="*/ f50 f42 1"/>
              <a:gd name="f54" fmla="*/ f49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1" t="f54" r="f52" b="f53"/>
            <a:pathLst>
              <a:path w="3384" h="2308">
                <a:moveTo>
                  <a:pt x="f5" y="f2"/>
                </a:moveTo>
                <a:lnTo>
                  <a:pt x="f6" y="f2"/>
                </a:lnTo>
                <a:lnTo>
                  <a:pt x="f6" y="f2"/>
                </a:lnTo>
                <a:lnTo>
                  <a:pt x="f7" y="f2"/>
                </a:lnTo>
                <a:lnTo>
                  <a:pt x="f8" y="f9"/>
                </a:lnTo>
                <a:lnTo>
                  <a:pt x="f10" y="f11"/>
                </a:lnTo>
                <a:lnTo>
                  <a:pt x="f12" y="f12"/>
                </a:lnTo>
                <a:lnTo>
                  <a:pt x="f11" y="f10"/>
                </a:lnTo>
                <a:lnTo>
                  <a:pt x="f9" y="f8"/>
                </a:lnTo>
                <a:lnTo>
                  <a:pt x="f2" y="f7"/>
                </a:lnTo>
                <a:lnTo>
                  <a:pt x="f2" y="f6"/>
                </a:lnTo>
                <a:lnTo>
                  <a:pt x="f2" y="f13"/>
                </a:lnTo>
                <a:lnTo>
                  <a:pt x="f2" y="f13"/>
                </a:lnTo>
                <a:lnTo>
                  <a:pt x="f2" y="f14"/>
                </a:lnTo>
                <a:lnTo>
                  <a:pt x="f9" y="f15"/>
                </a:lnTo>
                <a:lnTo>
                  <a:pt x="f11" y="f16"/>
                </a:lnTo>
                <a:lnTo>
                  <a:pt x="f12" y="f17"/>
                </a:lnTo>
                <a:lnTo>
                  <a:pt x="f10" y="f18"/>
                </a:lnTo>
                <a:lnTo>
                  <a:pt x="f8" y="f19"/>
                </a:lnTo>
                <a:lnTo>
                  <a:pt x="f7" y="f20"/>
                </a:lnTo>
                <a:lnTo>
                  <a:pt x="f6" y="f20"/>
                </a:lnTo>
                <a:lnTo>
                  <a:pt x="f21" y="f20"/>
                </a:lnTo>
                <a:lnTo>
                  <a:pt x="f22" y="f23"/>
                </a:lnTo>
                <a:lnTo>
                  <a:pt x="f22" y="f23"/>
                </a:lnTo>
                <a:lnTo>
                  <a:pt x="f24" y="f25"/>
                </a:lnTo>
                <a:lnTo>
                  <a:pt x="f26" y="f27"/>
                </a:lnTo>
                <a:lnTo>
                  <a:pt x="f28" y="f4"/>
                </a:lnTo>
                <a:lnTo>
                  <a:pt x="f29" y="f4"/>
                </a:lnTo>
                <a:lnTo>
                  <a:pt x="f30" y="f4"/>
                </a:lnTo>
                <a:lnTo>
                  <a:pt x="f31" y="f27"/>
                </a:lnTo>
                <a:lnTo>
                  <a:pt x="f32" y="f25"/>
                </a:lnTo>
                <a:lnTo>
                  <a:pt x="f33" y="f23"/>
                </a:lnTo>
                <a:lnTo>
                  <a:pt x="f34" y="f20"/>
                </a:lnTo>
                <a:lnTo>
                  <a:pt x="f5" y="f20"/>
                </a:lnTo>
                <a:lnTo>
                  <a:pt x="f5" y="f20"/>
                </a:lnTo>
                <a:lnTo>
                  <a:pt x="f35" y="f20"/>
                </a:lnTo>
                <a:lnTo>
                  <a:pt x="f36" y="f19"/>
                </a:lnTo>
                <a:lnTo>
                  <a:pt x="f37" y="f18"/>
                </a:lnTo>
                <a:lnTo>
                  <a:pt x="f38" y="f17"/>
                </a:lnTo>
                <a:lnTo>
                  <a:pt x="f39" y="f16"/>
                </a:lnTo>
                <a:lnTo>
                  <a:pt x="f40" y="f15"/>
                </a:lnTo>
                <a:lnTo>
                  <a:pt x="f3" y="f14"/>
                </a:lnTo>
                <a:lnTo>
                  <a:pt x="f3" y="f13"/>
                </a:lnTo>
                <a:lnTo>
                  <a:pt x="f3" y="f6"/>
                </a:lnTo>
                <a:lnTo>
                  <a:pt x="f3" y="f6"/>
                </a:lnTo>
                <a:lnTo>
                  <a:pt x="f3" y="f7"/>
                </a:lnTo>
                <a:lnTo>
                  <a:pt x="f40" y="f8"/>
                </a:lnTo>
                <a:lnTo>
                  <a:pt x="f39" y="f10"/>
                </a:lnTo>
                <a:lnTo>
                  <a:pt x="f38" y="f12"/>
                </a:lnTo>
                <a:lnTo>
                  <a:pt x="f37" y="f11"/>
                </a:lnTo>
                <a:lnTo>
                  <a:pt x="f36" y="f9"/>
                </a:lnTo>
                <a:lnTo>
                  <a:pt x="f35" y="f2"/>
                </a:lnTo>
                <a:lnTo>
                  <a:pt x="f5" y="f2"/>
                </a:lnTo>
                <a:lnTo>
                  <a:pt x="f5" y="f2"/>
                </a:lnTo>
                <a:close/>
              </a:path>
            </a:pathLst>
          </a:custGeom>
          <a:blipFill>
            <a:blip r:embed="rId2">
              <a:alphaModFix/>
            </a:blip>
            <a:tile sx="101538" sy="101538" algn="tl"/>
          </a:blipFill>
          <a:ln w="9528" cap="rnd">
            <a:solidFill>
              <a:srgbClr val="0F6FC6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e-IL" sz="18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4DC5C8-E88C-BFBB-6D66-DCAEA4ACC4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7818" y="2435952"/>
            <a:ext cx="3286893" cy="200778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A40BDF1-8524-8B3F-669F-E3D9B9E5F6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16448" y="2286000"/>
            <a:ext cx="3671892" cy="2300292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3BF8BC67-802B-3041-87C6-719764C7359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654D88-F731-2D4C-A757-2632E3072C89}" type="datetime1">
              <a:rPr lang="en-US"/>
              <a:pPr lvl="0"/>
              <a:t>6/11/2025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6C6E070-B18F-2571-8BAA-D7CDE7D28D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979958-723E-2487-4CC7-B178E81A76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01C2DE-8F08-2E40-AAF3-66334C2CD40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20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68A4A4C1-9C4A-CF0B-7B50-2623F51FBD28}"/>
              </a:ext>
            </a:extLst>
          </p:cNvPr>
          <p:cNvSpPr/>
          <p:nvPr/>
        </p:nvSpPr>
        <p:spPr>
          <a:xfrm>
            <a:off x="0" y="0"/>
            <a:ext cx="9144000" cy="2185992"/>
          </a:xfrm>
          <a:custGeom>
            <a:avLst/>
            <a:gdLst>
              <a:gd name="f0" fmla="val w"/>
              <a:gd name="f1" fmla="val h"/>
              <a:gd name="f2" fmla="val 0"/>
              <a:gd name="f3" fmla="val 5760"/>
              <a:gd name="f4" fmla="val 1377"/>
              <a:gd name="f5" fmla="val 1189"/>
              <a:gd name="f6" fmla="val 943"/>
              <a:gd name="f7" fmla="val 1123"/>
              <a:gd name="f8" fmla="val 1369"/>
              <a:gd name="f9" fmla="val 1127"/>
              <a:gd name="f10" fmla="val 1371"/>
              <a:gd name="f11" fmla="val 1133"/>
              <a:gd name="f12" fmla="val 1374"/>
              <a:gd name="f13" fmla="val 1139"/>
              <a:gd name="f14" fmla="val 1144"/>
              <a:gd name="f15" fmla="val 1150"/>
              <a:gd name="f16" fmla="val 1155"/>
              <a:gd name="f17" fmla="val 1161"/>
              <a:gd name="f18" fmla="val 1165"/>
              <a:gd name="f19" fmla="val 1345"/>
              <a:gd name="f20" fmla="*/ f0 1 5760"/>
              <a:gd name="f21" fmla="*/ f1 1 1377"/>
              <a:gd name="f22" fmla="+- f4 0 f2"/>
              <a:gd name="f23" fmla="+- f3 0 f2"/>
              <a:gd name="f24" fmla="*/ f23 1 5760"/>
              <a:gd name="f25" fmla="*/ f22 1 1377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5760" h="1377">
                <a:moveTo>
                  <a:pt x="f3" y="f2"/>
                </a:moveTo>
                <a:lnTo>
                  <a:pt x="f2" y="f2"/>
                </a:lnTo>
                <a:lnTo>
                  <a:pt x="f2" y="f5"/>
                </a:lnTo>
                <a:lnTo>
                  <a:pt x="f6" y="f5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4"/>
                </a:lnTo>
                <a:lnTo>
                  <a:pt x="f14" y="f4"/>
                </a:lnTo>
                <a:lnTo>
                  <a:pt x="f15" y="f4"/>
                </a:lnTo>
                <a:lnTo>
                  <a:pt x="f16" y="f12"/>
                </a:lnTo>
                <a:lnTo>
                  <a:pt x="f17" y="f10"/>
                </a:lnTo>
                <a:lnTo>
                  <a:pt x="f18" y="f8"/>
                </a:lnTo>
                <a:lnTo>
                  <a:pt x="f19" y="f5"/>
                </a:lnTo>
                <a:lnTo>
                  <a:pt x="f3" y="f5"/>
                </a:lnTo>
                <a:lnTo>
                  <a:pt x="f3" y="f2"/>
                </a:lnTo>
                <a:close/>
              </a:path>
            </a:pathLst>
          </a:custGeom>
          <a:blipFill>
            <a:blip r:embed="rId2">
              <a:alphaModFix/>
            </a:blip>
            <a:tile sx="101538" sy="101538" algn="tl"/>
          </a:blipFill>
          <a:ln w="9528" cap="rnd">
            <a:solidFill>
              <a:srgbClr val="0F6FC6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e-IL" sz="18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B062B9-5DE1-ADF9-69FD-DEBABAB308B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04B5F4AB-86C1-6396-87F4-5FD96700FA3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BA5B9C4-5847-2F0B-BF93-374ED911852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9370EE-852E-534B-9635-5375939D5A50}" type="datetime1">
              <a:rPr lang="en-US"/>
              <a:pPr lvl="0"/>
              <a:t>6/11/2025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4A8C28E-86F4-488C-69F3-42755B3E4C8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9D13A57-7A61-7E07-02F4-3CA73591F72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303861-D1DB-F141-B342-137D80D0B8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57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A5096C57-344F-D53A-D620-36FC31878430}"/>
              </a:ext>
            </a:extLst>
          </p:cNvPr>
          <p:cNvSpPr/>
          <p:nvPr/>
        </p:nvSpPr>
        <p:spPr>
          <a:xfrm>
            <a:off x="5752234" y="446090"/>
            <a:ext cx="3391765" cy="5414957"/>
          </a:xfrm>
          <a:custGeom>
            <a:avLst/>
            <a:gdLst>
              <a:gd name="f0" fmla="val w"/>
              <a:gd name="f1" fmla="val h"/>
              <a:gd name="f2" fmla="val 0"/>
              <a:gd name="f3" fmla="val 2879"/>
              <a:gd name="f4" fmla="val 4320"/>
              <a:gd name="f5" fmla="val 183"/>
              <a:gd name="f6" fmla="val 1197"/>
              <a:gd name="f7" fmla="val 8"/>
              <a:gd name="f8" fmla="val 1372"/>
              <a:gd name="f9" fmla="val 6"/>
              <a:gd name="f10" fmla="val 1376"/>
              <a:gd name="f11" fmla="val 3"/>
              <a:gd name="f12" fmla="val 1382"/>
              <a:gd name="f13" fmla="val 1387"/>
              <a:gd name="f14" fmla="val 1393"/>
              <a:gd name="f15" fmla="val 1399"/>
              <a:gd name="f16" fmla="val 1404"/>
              <a:gd name="f17" fmla="val 1410"/>
              <a:gd name="f18" fmla="val 1414"/>
              <a:gd name="f19" fmla="val 1589"/>
              <a:gd name="f20" fmla="*/ f0 1 2879"/>
              <a:gd name="f21" fmla="*/ f1 1 4320"/>
              <a:gd name="f22" fmla="+- f4 0 f2"/>
              <a:gd name="f23" fmla="+- f3 0 f2"/>
              <a:gd name="f24" fmla="*/ f23 1 2879"/>
              <a:gd name="f25" fmla="*/ f22 1 4320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2879" h="4320">
                <a:moveTo>
                  <a:pt x="f5" y="f2"/>
                </a:moveTo>
                <a:lnTo>
                  <a:pt x="f5" y="f6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2" y="f13"/>
                </a:lnTo>
                <a:lnTo>
                  <a:pt x="f2" y="f14"/>
                </a:lnTo>
                <a:lnTo>
                  <a:pt x="f2" y="f15"/>
                </a:lnTo>
                <a:lnTo>
                  <a:pt x="f11" y="f16"/>
                </a:lnTo>
                <a:lnTo>
                  <a:pt x="f9" y="f17"/>
                </a:lnTo>
                <a:lnTo>
                  <a:pt x="f7" y="f18"/>
                </a:lnTo>
                <a:lnTo>
                  <a:pt x="f5" y="f19"/>
                </a:lnTo>
                <a:lnTo>
                  <a:pt x="f5" y="f4"/>
                </a:lnTo>
                <a:lnTo>
                  <a:pt x="f3" y="f4"/>
                </a:lnTo>
                <a:lnTo>
                  <a:pt x="f3" y="f2"/>
                </a:lnTo>
                <a:lnTo>
                  <a:pt x="f5" y="f2"/>
                </a:lnTo>
                <a:close/>
              </a:path>
            </a:pathLst>
          </a:custGeom>
          <a:blipFill>
            <a:blip r:embed="rId2">
              <a:alphaModFix/>
            </a:blip>
            <a:tile sx="101538" sy="101538" algn="tl"/>
          </a:blipFill>
          <a:ln w="9528" cap="rnd">
            <a:solidFill>
              <a:srgbClr val="0F6FC6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e-IL" sz="18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89AEF22-E2A0-B440-B349-4175ED4295F9}"/>
              </a:ext>
            </a:extLst>
          </p:cNvPr>
          <p:cNvSpPr/>
          <p:nvPr/>
        </p:nvSpPr>
        <p:spPr>
          <a:xfrm>
            <a:off x="5233989" y="0"/>
            <a:ext cx="3910010" cy="586740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e-IL" sz="18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  <p:sp>
        <p:nvSpPr>
          <p:cNvPr id="4" name="Vertical Title 1">
            <a:extLst>
              <a:ext uri="{FF2B5EF4-FFF2-40B4-BE49-F238E27FC236}">
                <a16:creationId xmlns:a16="http://schemas.microsoft.com/office/drawing/2014/main" id="{763B05DF-0918-AF6D-8025-C4CEAEB0315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137653" y="586166"/>
            <a:ext cx="1701798" cy="513479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Vertical Text Placeholder 2">
            <a:extLst>
              <a:ext uri="{FF2B5EF4-FFF2-40B4-BE49-F238E27FC236}">
                <a16:creationId xmlns:a16="http://schemas.microsoft.com/office/drawing/2014/main" id="{71D6179E-420A-5092-01C2-080970227D9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04864" y="446090"/>
            <a:ext cx="4947379" cy="5414957"/>
          </a:xfrm>
        </p:spPr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7D89371-C16C-38E5-8C11-D8A9F07B9CB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08A1F7-FA98-DD4B-B926-7CA40B421BB1}" type="datetime1">
              <a:rPr lang="en-US"/>
              <a:pPr lvl="0"/>
              <a:t>6/11/2025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E208AE6-6F63-F3F9-D75C-01F4BDD394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1201AC2-F1E2-520F-1F0F-63CEB7021A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2E1964-8E07-AC47-8DD5-65CB01BFF94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09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91FF742B-056B-06B9-5AFC-AFD79B312E18}"/>
              </a:ext>
            </a:extLst>
          </p:cNvPr>
          <p:cNvSpPr/>
          <p:nvPr/>
        </p:nvSpPr>
        <p:spPr>
          <a:xfrm>
            <a:off x="0" y="0"/>
            <a:ext cx="9144000" cy="2185992"/>
          </a:xfrm>
          <a:custGeom>
            <a:avLst/>
            <a:gdLst>
              <a:gd name="f0" fmla="val w"/>
              <a:gd name="f1" fmla="val h"/>
              <a:gd name="f2" fmla="val 0"/>
              <a:gd name="f3" fmla="val 5760"/>
              <a:gd name="f4" fmla="val 1377"/>
              <a:gd name="f5" fmla="val 1189"/>
              <a:gd name="f6" fmla="val 943"/>
              <a:gd name="f7" fmla="val 1123"/>
              <a:gd name="f8" fmla="val 1369"/>
              <a:gd name="f9" fmla="val 1127"/>
              <a:gd name="f10" fmla="val 1371"/>
              <a:gd name="f11" fmla="val 1133"/>
              <a:gd name="f12" fmla="val 1374"/>
              <a:gd name="f13" fmla="val 1139"/>
              <a:gd name="f14" fmla="val 1144"/>
              <a:gd name="f15" fmla="val 1150"/>
              <a:gd name="f16" fmla="val 1155"/>
              <a:gd name="f17" fmla="val 1161"/>
              <a:gd name="f18" fmla="val 1165"/>
              <a:gd name="f19" fmla="val 1345"/>
              <a:gd name="f20" fmla="*/ f0 1 5760"/>
              <a:gd name="f21" fmla="*/ f1 1 1377"/>
              <a:gd name="f22" fmla="+- f4 0 f2"/>
              <a:gd name="f23" fmla="+- f3 0 f2"/>
              <a:gd name="f24" fmla="*/ f23 1 5760"/>
              <a:gd name="f25" fmla="*/ f22 1 1377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5760" h="1377">
                <a:moveTo>
                  <a:pt x="f3" y="f2"/>
                </a:moveTo>
                <a:lnTo>
                  <a:pt x="f2" y="f2"/>
                </a:lnTo>
                <a:lnTo>
                  <a:pt x="f2" y="f5"/>
                </a:lnTo>
                <a:lnTo>
                  <a:pt x="f6" y="f5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4"/>
                </a:lnTo>
                <a:lnTo>
                  <a:pt x="f14" y="f4"/>
                </a:lnTo>
                <a:lnTo>
                  <a:pt x="f15" y="f4"/>
                </a:lnTo>
                <a:lnTo>
                  <a:pt x="f16" y="f12"/>
                </a:lnTo>
                <a:lnTo>
                  <a:pt x="f17" y="f10"/>
                </a:lnTo>
                <a:lnTo>
                  <a:pt x="f18" y="f8"/>
                </a:lnTo>
                <a:lnTo>
                  <a:pt x="f19" y="f5"/>
                </a:lnTo>
                <a:lnTo>
                  <a:pt x="f3" y="f5"/>
                </a:lnTo>
                <a:lnTo>
                  <a:pt x="f3" y="f2"/>
                </a:lnTo>
                <a:close/>
              </a:path>
            </a:pathLst>
          </a:custGeom>
          <a:blipFill>
            <a:blip r:embed="rId2">
              <a:alphaModFix/>
            </a:blip>
            <a:tile sx="101538" sy="101538" algn="tl"/>
          </a:blipFill>
          <a:ln w="9528" cap="rnd">
            <a:solidFill>
              <a:srgbClr val="0F6FC6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e-IL" sz="18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79C7D1-CC26-879D-F0DD-52D88D4489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422CD9-C915-FB1A-DC5B-AE93A157B65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09993" y="2222284"/>
            <a:ext cx="7524003" cy="36365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B84EDD4-D156-FA71-3738-61DF16133C8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FB3116-DE70-4A44-89C1-7D30C0D8693A}" type="datetime1">
              <a:rPr lang="en-US"/>
              <a:pPr lvl="0"/>
              <a:t>6/11/2025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0B471DA-4E2B-C395-C0D0-BDCDCD91CAD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83DB78B-0EA7-A250-9C54-D1CEEF007C1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1B5D54-A162-274B-9D98-AA79F0D8FD4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2998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D07EF789-C353-2F94-34A5-9DB6E30F5F7F}"/>
              </a:ext>
            </a:extLst>
          </p:cNvPr>
          <p:cNvSpPr/>
          <p:nvPr/>
        </p:nvSpPr>
        <p:spPr>
          <a:xfrm>
            <a:off x="0" y="0"/>
            <a:ext cx="9144000" cy="5203822"/>
          </a:xfrm>
          <a:custGeom>
            <a:avLst/>
            <a:gdLst>
              <a:gd name="f0" fmla="val w"/>
              <a:gd name="f1" fmla="val h"/>
              <a:gd name="f2" fmla="val 0"/>
              <a:gd name="f3" fmla="val 5760"/>
              <a:gd name="f4" fmla="val 3278"/>
              <a:gd name="f5" fmla="val 3090"/>
              <a:gd name="f6" fmla="val 4817"/>
              <a:gd name="f7" fmla="val 4637"/>
              <a:gd name="f8" fmla="val 3270"/>
              <a:gd name="f9" fmla="val 4633"/>
              <a:gd name="f10" fmla="val 3272"/>
              <a:gd name="f11" fmla="val 4627"/>
              <a:gd name="f12" fmla="val 3275"/>
              <a:gd name="f13" fmla="val 4621"/>
              <a:gd name="f14" fmla="val 4616"/>
              <a:gd name="f15" fmla="val 4610"/>
              <a:gd name="f16" fmla="val 4605"/>
              <a:gd name="f17" fmla="val 4599"/>
              <a:gd name="f18" fmla="val 4595"/>
              <a:gd name="f19" fmla="val 4415"/>
              <a:gd name="f20" fmla="*/ f0 1 5760"/>
              <a:gd name="f21" fmla="*/ f1 1 3278"/>
              <a:gd name="f22" fmla="+- f4 0 f2"/>
              <a:gd name="f23" fmla="+- f3 0 f2"/>
              <a:gd name="f24" fmla="*/ f23 1 5760"/>
              <a:gd name="f25" fmla="*/ f22 1 3278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5760" h="3278">
                <a:moveTo>
                  <a:pt x="f2" y="f2"/>
                </a:moveTo>
                <a:lnTo>
                  <a:pt x="f3" y="f2"/>
                </a:lnTo>
                <a:lnTo>
                  <a:pt x="f3" y="f5"/>
                </a:lnTo>
                <a:lnTo>
                  <a:pt x="f6" y="f5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4"/>
                </a:lnTo>
                <a:lnTo>
                  <a:pt x="f14" y="f4"/>
                </a:lnTo>
                <a:lnTo>
                  <a:pt x="f15" y="f4"/>
                </a:lnTo>
                <a:lnTo>
                  <a:pt x="f16" y="f12"/>
                </a:lnTo>
                <a:lnTo>
                  <a:pt x="f17" y="f10"/>
                </a:lnTo>
                <a:lnTo>
                  <a:pt x="f18" y="f8"/>
                </a:lnTo>
                <a:lnTo>
                  <a:pt x="f19" y="f5"/>
                </a:lnTo>
                <a:lnTo>
                  <a:pt x="f2" y="f5"/>
                </a:lnTo>
                <a:lnTo>
                  <a:pt x="f2" y="f2"/>
                </a:lnTo>
                <a:lnTo>
                  <a:pt x="f2" y="f2"/>
                </a:lnTo>
                <a:close/>
              </a:path>
            </a:pathLst>
          </a:custGeom>
          <a:blipFill>
            <a:blip r:embed="rId2">
              <a:alphaModFix/>
            </a:blip>
            <a:tile sx="101538" sy="101538" algn="tl"/>
          </a:blipFill>
          <a:ln w="9528" cap="rnd">
            <a:solidFill>
              <a:srgbClr val="0F6FC6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e-IL" sz="18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D1ACC3-57DB-83C3-7670-6790AB4C66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864" y="2951399"/>
            <a:ext cx="7526334" cy="14688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58C0E70-3A1C-6CF1-8ECF-1B04337135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4864" y="5281199"/>
            <a:ext cx="7526334" cy="433955"/>
          </a:xfrm>
        </p:spPr>
        <p:txBody>
          <a:bodyPr anchor="t"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A8EFA6D-BD20-DEFE-B6C4-246FF9019EF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7C921B-B617-2447-B525-C7C6A13EDA02}" type="datetime1">
              <a:rPr lang="en-US"/>
              <a:pPr lvl="0"/>
              <a:t>6/11/2025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F90FEDC-BEFF-BF16-8689-84590BDBD8A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5D41C4-25B8-BEC7-D4AA-EFD2FDBC15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0F1EF6-5331-1448-996E-AC0E94C60D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3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B883FD63-ADC9-7A09-9E22-D2ED7CF5017F}"/>
              </a:ext>
            </a:extLst>
          </p:cNvPr>
          <p:cNvSpPr/>
          <p:nvPr/>
        </p:nvSpPr>
        <p:spPr>
          <a:xfrm>
            <a:off x="0" y="0"/>
            <a:ext cx="9144000" cy="2185992"/>
          </a:xfrm>
          <a:custGeom>
            <a:avLst/>
            <a:gdLst>
              <a:gd name="f0" fmla="val w"/>
              <a:gd name="f1" fmla="val h"/>
              <a:gd name="f2" fmla="val 0"/>
              <a:gd name="f3" fmla="val 5760"/>
              <a:gd name="f4" fmla="val 1377"/>
              <a:gd name="f5" fmla="val 1189"/>
              <a:gd name="f6" fmla="val 943"/>
              <a:gd name="f7" fmla="val 1123"/>
              <a:gd name="f8" fmla="val 1369"/>
              <a:gd name="f9" fmla="val 1127"/>
              <a:gd name="f10" fmla="val 1371"/>
              <a:gd name="f11" fmla="val 1133"/>
              <a:gd name="f12" fmla="val 1374"/>
              <a:gd name="f13" fmla="val 1139"/>
              <a:gd name="f14" fmla="val 1144"/>
              <a:gd name="f15" fmla="val 1150"/>
              <a:gd name="f16" fmla="val 1155"/>
              <a:gd name="f17" fmla="val 1161"/>
              <a:gd name="f18" fmla="val 1165"/>
              <a:gd name="f19" fmla="val 1345"/>
              <a:gd name="f20" fmla="*/ f0 1 5760"/>
              <a:gd name="f21" fmla="*/ f1 1 1377"/>
              <a:gd name="f22" fmla="+- f4 0 f2"/>
              <a:gd name="f23" fmla="+- f3 0 f2"/>
              <a:gd name="f24" fmla="*/ f23 1 5760"/>
              <a:gd name="f25" fmla="*/ f22 1 1377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5760" h="1377">
                <a:moveTo>
                  <a:pt x="f3" y="f2"/>
                </a:moveTo>
                <a:lnTo>
                  <a:pt x="f2" y="f2"/>
                </a:lnTo>
                <a:lnTo>
                  <a:pt x="f2" y="f5"/>
                </a:lnTo>
                <a:lnTo>
                  <a:pt x="f6" y="f5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4"/>
                </a:lnTo>
                <a:lnTo>
                  <a:pt x="f14" y="f4"/>
                </a:lnTo>
                <a:lnTo>
                  <a:pt x="f15" y="f4"/>
                </a:lnTo>
                <a:lnTo>
                  <a:pt x="f16" y="f12"/>
                </a:lnTo>
                <a:lnTo>
                  <a:pt x="f17" y="f10"/>
                </a:lnTo>
                <a:lnTo>
                  <a:pt x="f18" y="f8"/>
                </a:lnTo>
                <a:lnTo>
                  <a:pt x="f19" y="f5"/>
                </a:lnTo>
                <a:lnTo>
                  <a:pt x="f3" y="f5"/>
                </a:lnTo>
                <a:lnTo>
                  <a:pt x="f3" y="f2"/>
                </a:lnTo>
                <a:close/>
              </a:path>
            </a:pathLst>
          </a:custGeom>
          <a:blipFill>
            <a:blip r:embed="rId2">
              <a:alphaModFix/>
            </a:blip>
            <a:tile sx="101538" sy="101538" algn="tl"/>
          </a:blipFill>
          <a:ln w="9528" cap="rnd">
            <a:solidFill>
              <a:srgbClr val="0F6FC6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e-IL" sz="18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3BA612-146D-D960-331B-61402F7651D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97CC60-0BDF-8A96-17BF-3A0E12F883B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09993" y="2222284"/>
            <a:ext cx="3670721" cy="363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9855509-FE3D-6051-105B-1D2012FA89F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63284" y="2222284"/>
            <a:ext cx="3670721" cy="363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6B71B13-DEA8-2F5F-383E-A1E272F23F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9F350BD-B670-BB47-8C82-48CCDC0DECD1}" type="datetime1">
              <a:rPr lang="en-US"/>
              <a:pPr lvl="0"/>
              <a:t>6/11/2025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760140DD-5AB3-D33E-EB39-C588683C2A2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A0A112C-2102-1B1A-768C-04F5533E426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995CF63-EA0D-2144-BEC4-6C80C252D7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92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76957FDB-9831-4787-26FF-6EC0874EDE25}"/>
              </a:ext>
            </a:extLst>
          </p:cNvPr>
          <p:cNvSpPr/>
          <p:nvPr/>
        </p:nvSpPr>
        <p:spPr>
          <a:xfrm>
            <a:off x="0" y="0"/>
            <a:ext cx="9144000" cy="2185992"/>
          </a:xfrm>
          <a:custGeom>
            <a:avLst/>
            <a:gdLst>
              <a:gd name="f0" fmla="val w"/>
              <a:gd name="f1" fmla="val h"/>
              <a:gd name="f2" fmla="val 0"/>
              <a:gd name="f3" fmla="val 5760"/>
              <a:gd name="f4" fmla="val 1377"/>
              <a:gd name="f5" fmla="val 1189"/>
              <a:gd name="f6" fmla="val 943"/>
              <a:gd name="f7" fmla="val 1123"/>
              <a:gd name="f8" fmla="val 1369"/>
              <a:gd name="f9" fmla="val 1127"/>
              <a:gd name="f10" fmla="val 1371"/>
              <a:gd name="f11" fmla="val 1133"/>
              <a:gd name="f12" fmla="val 1374"/>
              <a:gd name="f13" fmla="val 1139"/>
              <a:gd name="f14" fmla="val 1144"/>
              <a:gd name="f15" fmla="val 1150"/>
              <a:gd name="f16" fmla="val 1155"/>
              <a:gd name="f17" fmla="val 1161"/>
              <a:gd name="f18" fmla="val 1165"/>
              <a:gd name="f19" fmla="val 1345"/>
              <a:gd name="f20" fmla="*/ f0 1 5760"/>
              <a:gd name="f21" fmla="*/ f1 1 1377"/>
              <a:gd name="f22" fmla="+- f4 0 f2"/>
              <a:gd name="f23" fmla="+- f3 0 f2"/>
              <a:gd name="f24" fmla="*/ f23 1 5760"/>
              <a:gd name="f25" fmla="*/ f22 1 1377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5760" h="1377">
                <a:moveTo>
                  <a:pt x="f3" y="f2"/>
                </a:moveTo>
                <a:lnTo>
                  <a:pt x="f2" y="f2"/>
                </a:lnTo>
                <a:lnTo>
                  <a:pt x="f2" y="f5"/>
                </a:lnTo>
                <a:lnTo>
                  <a:pt x="f6" y="f5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4"/>
                </a:lnTo>
                <a:lnTo>
                  <a:pt x="f14" y="f4"/>
                </a:lnTo>
                <a:lnTo>
                  <a:pt x="f15" y="f4"/>
                </a:lnTo>
                <a:lnTo>
                  <a:pt x="f16" y="f12"/>
                </a:lnTo>
                <a:lnTo>
                  <a:pt x="f17" y="f10"/>
                </a:lnTo>
                <a:lnTo>
                  <a:pt x="f18" y="f8"/>
                </a:lnTo>
                <a:lnTo>
                  <a:pt x="f19" y="f5"/>
                </a:lnTo>
                <a:lnTo>
                  <a:pt x="f3" y="f5"/>
                </a:lnTo>
                <a:lnTo>
                  <a:pt x="f3" y="f2"/>
                </a:lnTo>
                <a:close/>
              </a:path>
            </a:pathLst>
          </a:custGeom>
          <a:blipFill>
            <a:blip r:embed="rId2">
              <a:alphaModFix/>
            </a:blip>
            <a:tile sx="101538" sy="101538" algn="tl"/>
          </a:blipFill>
          <a:ln w="9528" cap="rnd">
            <a:solidFill>
              <a:srgbClr val="0F6FC6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e-IL" sz="18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89A7A8-9AB5-B60E-63B3-03E18801C07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7FBD021-1B3F-0FCC-5405-FEFB2A76F8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9993" y="2174872"/>
            <a:ext cx="3670721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18ED486-CC8D-FA15-346A-E399962B594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09993" y="2751136"/>
            <a:ext cx="3687391" cy="3109910"/>
          </a:xfrm>
        </p:spPr>
        <p:txBody>
          <a:bodyPr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F09A35-C292-F7C5-928C-482B53DC8A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63284" y="2174872"/>
            <a:ext cx="3670721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0B37DAB-5C6A-74E2-E718-E3536E54E8C1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63284" y="2751136"/>
            <a:ext cx="3670721" cy="3109910"/>
          </a:xfrm>
        </p:spPr>
        <p:txBody>
          <a:bodyPr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BD8D4CD8-7A8F-DF08-34F3-648542BB354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CAE3AF-862E-964D-9579-4FDDD9889F6B}" type="datetime1">
              <a:rPr lang="en-US"/>
              <a:pPr lvl="0"/>
              <a:t>6/11/2025</a:t>
            </a:fld>
            <a:endParaRPr 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F5008F86-D5CE-F5AA-B947-5F08B6D0777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A008EAFD-DB04-2671-9C37-C2D324B606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B9DE33-C1EA-E746-B0D3-6D98E442E17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16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9B6F45A3-BB8E-D484-6C67-E505E5A033E0}"/>
              </a:ext>
            </a:extLst>
          </p:cNvPr>
          <p:cNvSpPr/>
          <p:nvPr/>
        </p:nvSpPr>
        <p:spPr>
          <a:xfrm>
            <a:off x="0" y="0"/>
            <a:ext cx="9144000" cy="2185992"/>
          </a:xfrm>
          <a:custGeom>
            <a:avLst/>
            <a:gdLst>
              <a:gd name="f0" fmla="val w"/>
              <a:gd name="f1" fmla="val h"/>
              <a:gd name="f2" fmla="val 0"/>
              <a:gd name="f3" fmla="val 5760"/>
              <a:gd name="f4" fmla="val 1377"/>
              <a:gd name="f5" fmla="val 1189"/>
              <a:gd name="f6" fmla="val 943"/>
              <a:gd name="f7" fmla="val 1123"/>
              <a:gd name="f8" fmla="val 1369"/>
              <a:gd name="f9" fmla="val 1127"/>
              <a:gd name="f10" fmla="val 1371"/>
              <a:gd name="f11" fmla="val 1133"/>
              <a:gd name="f12" fmla="val 1374"/>
              <a:gd name="f13" fmla="val 1139"/>
              <a:gd name="f14" fmla="val 1144"/>
              <a:gd name="f15" fmla="val 1150"/>
              <a:gd name="f16" fmla="val 1155"/>
              <a:gd name="f17" fmla="val 1161"/>
              <a:gd name="f18" fmla="val 1165"/>
              <a:gd name="f19" fmla="val 1345"/>
              <a:gd name="f20" fmla="*/ f0 1 5760"/>
              <a:gd name="f21" fmla="*/ f1 1 1377"/>
              <a:gd name="f22" fmla="+- f4 0 f2"/>
              <a:gd name="f23" fmla="+- f3 0 f2"/>
              <a:gd name="f24" fmla="*/ f23 1 5760"/>
              <a:gd name="f25" fmla="*/ f22 1 1377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5760" h="1377">
                <a:moveTo>
                  <a:pt x="f3" y="f2"/>
                </a:moveTo>
                <a:lnTo>
                  <a:pt x="f2" y="f2"/>
                </a:lnTo>
                <a:lnTo>
                  <a:pt x="f2" y="f5"/>
                </a:lnTo>
                <a:lnTo>
                  <a:pt x="f6" y="f5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4"/>
                </a:lnTo>
                <a:lnTo>
                  <a:pt x="f14" y="f4"/>
                </a:lnTo>
                <a:lnTo>
                  <a:pt x="f15" y="f4"/>
                </a:lnTo>
                <a:lnTo>
                  <a:pt x="f16" y="f12"/>
                </a:lnTo>
                <a:lnTo>
                  <a:pt x="f17" y="f10"/>
                </a:lnTo>
                <a:lnTo>
                  <a:pt x="f18" y="f8"/>
                </a:lnTo>
                <a:lnTo>
                  <a:pt x="f19" y="f5"/>
                </a:lnTo>
                <a:lnTo>
                  <a:pt x="f3" y="f5"/>
                </a:lnTo>
                <a:lnTo>
                  <a:pt x="f3" y="f2"/>
                </a:lnTo>
                <a:close/>
              </a:path>
            </a:pathLst>
          </a:custGeom>
          <a:blipFill>
            <a:blip r:embed="rId2">
              <a:alphaModFix/>
            </a:blip>
            <a:tile sx="101538" sy="101538" algn="tl"/>
          </a:blipFill>
          <a:ln w="9528" cap="rnd">
            <a:solidFill>
              <a:srgbClr val="0F6FC6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e-IL" sz="18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54AC99-02CC-1BA9-8DD3-86EC4FFB256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5FF6F90-F468-FAE7-0DD3-D4B57BFB33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E6BA85-194D-114C-AA44-5A775FBCC0F4}" type="datetime1">
              <a:rPr lang="en-US"/>
              <a:pPr lvl="0"/>
              <a:t>6/11/2025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84275E3-1D18-AF95-A099-376DD84D79F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4E4ECC9-094A-1909-280F-C738961978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209D5A-69BF-4E48-BB30-BD53123B3AE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85F69-3FCB-A15E-5923-C6EA4B9A827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A035D1D-39F7-884D-83F2-35E781B1F796}" type="datetime1">
              <a:rPr lang="en-US"/>
              <a:pPr lvl="0"/>
              <a:t>6/11/2025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BBFC4-5D1E-DDE9-017B-6A84FFD70BC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4F427-D268-F02E-2A4C-B5F2898FAF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CEBD8B-7F71-DD45-9786-35AA92FC17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22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AD3F761E-B358-2CE9-F7A2-56CA1AC8ECB5}"/>
              </a:ext>
            </a:extLst>
          </p:cNvPr>
          <p:cNvSpPr/>
          <p:nvPr/>
        </p:nvSpPr>
        <p:spPr>
          <a:xfrm>
            <a:off x="804864" y="446090"/>
            <a:ext cx="2660647" cy="1814654"/>
          </a:xfrm>
          <a:custGeom>
            <a:avLst/>
            <a:gdLst>
              <a:gd name="f0" fmla="val w"/>
              <a:gd name="f1" fmla="val h"/>
              <a:gd name="f2" fmla="val 0"/>
              <a:gd name="f3" fmla="val 3384"/>
              <a:gd name="f4" fmla="val 2308"/>
              <a:gd name="f5" fmla="val 3340"/>
              <a:gd name="f6" fmla="val 44"/>
              <a:gd name="f7" fmla="val 34"/>
              <a:gd name="f8" fmla="val 26"/>
              <a:gd name="f9" fmla="val 4"/>
              <a:gd name="f10" fmla="val 20"/>
              <a:gd name="f11" fmla="val 8"/>
              <a:gd name="f12" fmla="val 12"/>
              <a:gd name="f13" fmla="val 2076"/>
              <a:gd name="f14" fmla="val 2086"/>
              <a:gd name="f15" fmla="val 2094"/>
              <a:gd name="f16" fmla="val 2100"/>
              <a:gd name="f17" fmla="val 2108"/>
              <a:gd name="f18" fmla="val 2112"/>
              <a:gd name="f19" fmla="val 2116"/>
              <a:gd name="f20" fmla="val 2120"/>
              <a:gd name="f21" fmla="val 474"/>
              <a:gd name="f22" fmla="val 650"/>
              <a:gd name="f23" fmla="val 2296"/>
              <a:gd name="f24" fmla="val 656"/>
              <a:gd name="f25" fmla="val 2300"/>
              <a:gd name="f26" fmla="val 664"/>
              <a:gd name="f27" fmla="val 2304"/>
              <a:gd name="f28" fmla="val 672"/>
              <a:gd name="f29" fmla="val 680"/>
              <a:gd name="f30" fmla="val 688"/>
              <a:gd name="f31" fmla="val 696"/>
              <a:gd name="f32" fmla="val 704"/>
              <a:gd name="f33" fmla="val 710"/>
              <a:gd name="f34" fmla="val 886"/>
              <a:gd name="f35" fmla="val 3350"/>
              <a:gd name="f36" fmla="val 3358"/>
              <a:gd name="f37" fmla="val 3364"/>
              <a:gd name="f38" fmla="val 3372"/>
              <a:gd name="f39" fmla="val 3376"/>
              <a:gd name="f40" fmla="val 3380"/>
              <a:gd name="f41" fmla="*/ f0 1 3384"/>
              <a:gd name="f42" fmla="*/ f1 1 2308"/>
              <a:gd name="f43" fmla="+- f4 0 f2"/>
              <a:gd name="f44" fmla="+- f3 0 f2"/>
              <a:gd name="f45" fmla="*/ f44 1 3384"/>
              <a:gd name="f46" fmla="*/ f43 1 2308"/>
              <a:gd name="f47" fmla="*/ 0 1 f45"/>
              <a:gd name="f48" fmla="*/ f3 1 f45"/>
              <a:gd name="f49" fmla="*/ 0 1 f46"/>
              <a:gd name="f50" fmla="*/ f4 1 f46"/>
              <a:gd name="f51" fmla="*/ f47 f41 1"/>
              <a:gd name="f52" fmla="*/ f48 f41 1"/>
              <a:gd name="f53" fmla="*/ f50 f42 1"/>
              <a:gd name="f54" fmla="*/ f49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1" t="f54" r="f52" b="f53"/>
            <a:pathLst>
              <a:path w="3384" h="2308">
                <a:moveTo>
                  <a:pt x="f5" y="f2"/>
                </a:moveTo>
                <a:lnTo>
                  <a:pt x="f6" y="f2"/>
                </a:lnTo>
                <a:lnTo>
                  <a:pt x="f6" y="f2"/>
                </a:lnTo>
                <a:lnTo>
                  <a:pt x="f7" y="f2"/>
                </a:lnTo>
                <a:lnTo>
                  <a:pt x="f8" y="f9"/>
                </a:lnTo>
                <a:lnTo>
                  <a:pt x="f10" y="f11"/>
                </a:lnTo>
                <a:lnTo>
                  <a:pt x="f12" y="f12"/>
                </a:lnTo>
                <a:lnTo>
                  <a:pt x="f11" y="f10"/>
                </a:lnTo>
                <a:lnTo>
                  <a:pt x="f9" y="f8"/>
                </a:lnTo>
                <a:lnTo>
                  <a:pt x="f2" y="f7"/>
                </a:lnTo>
                <a:lnTo>
                  <a:pt x="f2" y="f6"/>
                </a:lnTo>
                <a:lnTo>
                  <a:pt x="f2" y="f13"/>
                </a:lnTo>
                <a:lnTo>
                  <a:pt x="f2" y="f13"/>
                </a:lnTo>
                <a:lnTo>
                  <a:pt x="f2" y="f14"/>
                </a:lnTo>
                <a:lnTo>
                  <a:pt x="f9" y="f15"/>
                </a:lnTo>
                <a:lnTo>
                  <a:pt x="f11" y="f16"/>
                </a:lnTo>
                <a:lnTo>
                  <a:pt x="f12" y="f17"/>
                </a:lnTo>
                <a:lnTo>
                  <a:pt x="f10" y="f18"/>
                </a:lnTo>
                <a:lnTo>
                  <a:pt x="f8" y="f19"/>
                </a:lnTo>
                <a:lnTo>
                  <a:pt x="f7" y="f20"/>
                </a:lnTo>
                <a:lnTo>
                  <a:pt x="f6" y="f20"/>
                </a:lnTo>
                <a:lnTo>
                  <a:pt x="f21" y="f20"/>
                </a:lnTo>
                <a:lnTo>
                  <a:pt x="f22" y="f23"/>
                </a:lnTo>
                <a:lnTo>
                  <a:pt x="f22" y="f23"/>
                </a:lnTo>
                <a:lnTo>
                  <a:pt x="f24" y="f25"/>
                </a:lnTo>
                <a:lnTo>
                  <a:pt x="f26" y="f27"/>
                </a:lnTo>
                <a:lnTo>
                  <a:pt x="f28" y="f4"/>
                </a:lnTo>
                <a:lnTo>
                  <a:pt x="f29" y="f4"/>
                </a:lnTo>
                <a:lnTo>
                  <a:pt x="f30" y="f4"/>
                </a:lnTo>
                <a:lnTo>
                  <a:pt x="f31" y="f27"/>
                </a:lnTo>
                <a:lnTo>
                  <a:pt x="f32" y="f25"/>
                </a:lnTo>
                <a:lnTo>
                  <a:pt x="f33" y="f23"/>
                </a:lnTo>
                <a:lnTo>
                  <a:pt x="f34" y="f20"/>
                </a:lnTo>
                <a:lnTo>
                  <a:pt x="f5" y="f20"/>
                </a:lnTo>
                <a:lnTo>
                  <a:pt x="f5" y="f20"/>
                </a:lnTo>
                <a:lnTo>
                  <a:pt x="f35" y="f20"/>
                </a:lnTo>
                <a:lnTo>
                  <a:pt x="f36" y="f19"/>
                </a:lnTo>
                <a:lnTo>
                  <a:pt x="f37" y="f18"/>
                </a:lnTo>
                <a:lnTo>
                  <a:pt x="f38" y="f17"/>
                </a:lnTo>
                <a:lnTo>
                  <a:pt x="f39" y="f16"/>
                </a:lnTo>
                <a:lnTo>
                  <a:pt x="f40" y="f15"/>
                </a:lnTo>
                <a:lnTo>
                  <a:pt x="f3" y="f14"/>
                </a:lnTo>
                <a:lnTo>
                  <a:pt x="f3" y="f13"/>
                </a:lnTo>
                <a:lnTo>
                  <a:pt x="f3" y="f6"/>
                </a:lnTo>
                <a:lnTo>
                  <a:pt x="f3" y="f6"/>
                </a:lnTo>
                <a:lnTo>
                  <a:pt x="f3" y="f7"/>
                </a:lnTo>
                <a:lnTo>
                  <a:pt x="f40" y="f8"/>
                </a:lnTo>
                <a:lnTo>
                  <a:pt x="f39" y="f10"/>
                </a:lnTo>
                <a:lnTo>
                  <a:pt x="f38" y="f12"/>
                </a:lnTo>
                <a:lnTo>
                  <a:pt x="f37" y="f11"/>
                </a:lnTo>
                <a:lnTo>
                  <a:pt x="f36" y="f9"/>
                </a:lnTo>
                <a:lnTo>
                  <a:pt x="f35" y="f2"/>
                </a:lnTo>
                <a:lnTo>
                  <a:pt x="f5" y="f2"/>
                </a:lnTo>
                <a:lnTo>
                  <a:pt x="f5" y="f2"/>
                </a:lnTo>
                <a:close/>
              </a:path>
            </a:pathLst>
          </a:custGeom>
          <a:blipFill>
            <a:blip r:embed="rId2">
              <a:alphaModFix/>
            </a:blip>
            <a:tile sx="101538" sy="101538" algn="tl"/>
          </a:blipFill>
          <a:ln w="9528" cap="rnd">
            <a:solidFill>
              <a:srgbClr val="0F6FC6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e-IL" sz="1800" b="0" i="0" u="none" strike="noStrike" kern="1200" cap="none" spc="0" baseline="0">
              <a:solidFill>
                <a:srgbClr val="000000"/>
              </a:solidFill>
              <a:uFillTx/>
              <a:latin typeface="Aptos"/>
              <a:cs typeface="Arial" pitchFamily="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897210-C3F6-3A2F-0B54-684AFA0698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864" y="446090"/>
            <a:ext cx="2660647" cy="1618396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DE7AF3-667D-1937-8376-7B45C376659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41726" y="446090"/>
            <a:ext cx="4689472" cy="541496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5830D9-7172-9CA9-3078-D1AAF1F31F7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04864" y="2260735"/>
            <a:ext cx="2660647" cy="3600312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C4378EE3-B435-EDBB-3611-88EFCF373A2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DBC868-ED90-D645-8D42-2E37FA313ED4}" type="datetime1">
              <a:rPr lang="en-US"/>
              <a:pPr lvl="0"/>
              <a:t>6/11/2025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CA807D7-FEEE-FD6B-3C8F-24CC59DF114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3DFA299-4FC7-0057-47DA-61077EA2857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6DDDBAB-8059-1E42-B331-E8A13A3C4A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00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92B0A-F815-A99A-6BEC-7628F0F207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9993" y="727524"/>
            <a:ext cx="3501548" cy="1617162"/>
          </a:xfrm>
        </p:spPr>
        <p:txBody>
          <a:bodyPr>
            <a:normAutofit/>
          </a:bodyPr>
          <a:lstStyle>
            <a:lvl1pPr>
              <a:defRPr sz="2400" b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725F677C-0374-5D18-FFB3-CFAB507433A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573591" y="0"/>
            <a:ext cx="4570408" cy="6858000"/>
          </a:xfrm>
          <a:ln w="9528">
            <a:solidFill>
              <a:srgbClr val="DBEFF9"/>
            </a:solidFill>
            <a:prstDash val="solid"/>
            <a:round/>
          </a:ln>
        </p:spPr>
        <p:txBody>
          <a:bodyPr anchor="t" anchorCtr="1"/>
          <a:lstStyle>
            <a:lvl1pPr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1D12F-6352-C717-BAD9-E89A6BB65C3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09993" y="2344686"/>
            <a:ext cx="3501548" cy="3516361"/>
          </a:xfrm>
        </p:spPr>
        <p:txBody>
          <a:bodyPr anchor="t"/>
          <a:lstStyle>
            <a:lvl1pPr marL="0" indent="0">
              <a:spcBef>
                <a:spcPts val="30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F3208-149B-E4A5-6206-068A7A6B87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2914357" y="6041358"/>
            <a:ext cx="73266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C482B941-D023-FC44-9CF2-9BD2EA1F59EE}" type="datetime1">
              <a:rPr lang="en-US"/>
              <a:pPr lvl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9656B-01B4-08B5-F450-0E9A7E9DD9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42798" y="6041358"/>
            <a:ext cx="2471559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63386-D4D2-D74A-8109-FAB4BE2C649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647020" y="5915884"/>
            <a:ext cx="796616" cy="490603"/>
          </a:xfrm>
        </p:spPr>
        <p:txBody>
          <a:bodyPr/>
          <a:lstStyle>
            <a:lvl1pPr>
              <a:defRPr/>
            </a:lvl1pPr>
          </a:lstStyle>
          <a:p>
            <a:pPr lvl="0"/>
            <a:fld id="{D8E98B18-232E-C148-9BC4-342217D801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75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40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A41500-66F9-1195-CCDE-5F66C2D7A8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9993" y="447187"/>
            <a:ext cx="7524003" cy="970452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E6786-86BC-C533-8FC2-BF1248BA99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9993" y="2184401"/>
            <a:ext cx="7524003" cy="3674397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A5029EF-98CA-915A-451F-E193588D409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42798" y="6041358"/>
            <a:ext cx="6289535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52DD36C-DB83-B15B-B74D-45D71D21C30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911419" y="6041358"/>
            <a:ext cx="99315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1pPr>
          </a:lstStyle>
          <a:p>
            <a:pPr lvl="0"/>
            <a:fld id="{05DBDB9C-A996-8245-93CC-3B713BA4E07F}" type="datetime1">
              <a:rPr lang="en-US"/>
              <a:pPr lvl="0"/>
              <a:t>6/11/2025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CF086-B946-FFAC-C0FA-858744913A0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904585" y="5915884"/>
            <a:ext cx="796616" cy="4906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10799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0" b="0" i="0" u="none" strike="noStrike" kern="1200" cap="none" spc="0" baseline="0">
                <a:solidFill>
                  <a:srgbClr val="0F6FC6"/>
                </a:solidFill>
                <a:uFillTx/>
                <a:latin typeface="Century Gothic"/>
              </a:defRPr>
            </a:lvl1pPr>
          </a:lstStyle>
          <a:p>
            <a:pPr lvl="0"/>
            <a:fld id="{5F79C130-7651-D84C-9064-22AAB2DDE11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marL="0" marR="0" lvl="0" indent="0" algn="l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000" b="1" i="0" u="none" strike="noStrike" kern="1200" cap="none" spc="0" baseline="0">
          <a:solidFill>
            <a:srgbClr val="FEFEFE"/>
          </a:solidFill>
          <a:uFillTx/>
          <a:latin typeface="Century Gothic"/>
          <a:cs typeface="Trebuchet MS"/>
        </a:defRPr>
      </a:lvl1pPr>
    </p:titleStyle>
    <p:bodyStyle>
      <a:lvl1pPr marL="342900" marR="0" lvl="0" indent="-342900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0F6FC6"/>
        </a:buClr>
        <a:buSzPct val="100000"/>
        <a:buFont typeface="Wingdings 2"/>
        <a:buChar char=""/>
        <a:tabLst/>
        <a:defRPr lang="en-US" sz="1800" b="0" i="0" u="none" strike="noStrike" kern="1200" cap="none" spc="0" baseline="0">
          <a:solidFill>
            <a:srgbClr val="FFFFFF"/>
          </a:solidFill>
          <a:uFillTx/>
          <a:latin typeface="Century Gothic"/>
        </a:defRPr>
      </a:lvl1pPr>
      <a:lvl2pPr marL="742950" marR="0" lvl="1" indent="-285750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0F6FC6"/>
        </a:buClr>
        <a:buSzPct val="100000"/>
        <a:buFont typeface="Wingdings 2"/>
        <a:buChar char=""/>
        <a:tabLst/>
        <a:defRPr lang="en-US" sz="1600" b="0" i="0" u="none" strike="noStrike" kern="1200" cap="none" spc="0" baseline="0">
          <a:solidFill>
            <a:srgbClr val="FFFFFF"/>
          </a:solidFill>
          <a:uFillTx/>
          <a:latin typeface="Century Gothic"/>
        </a:defRPr>
      </a:lvl2pPr>
      <a:lvl3pPr marL="1143000" marR="0" lvl="2" indent="-228600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0F6FC6"/>
        </a:buClr>
        <a:buSzPct val="100000"/>
        <a:buFont typeface="Wingdings 2"/>
        <a:buChar char=""/>
        <a:tabLst/>
        <a:defRPr lang="en-US" sz="1400" b="0" i="0" u="none" strike="noStrike" kern="1200" cap="none" spc="0" baseline="0">
          <a:solidFill>
            <a:srgbClr val="FFFFFF"/>
          </a:solidFill>
          <a:uFillTx/>
          <a:latin typeface="Century Gothic"/>
        </a:defRPr>
      </a:lvl3pPr>
      <a:lvl4pPr marL="1600200" marR="0" lvl="3" indent="-228600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0F6FC6"/>
        </a:buClr>
        <a:buSzPct val="100000"/>
        <a:buFont typeface="Wingdings 2"/>
        <a:buChar char=""/>
        <a:tabLst/>
        <a:defRPr lang="en-US" sz="1200" b="0" i="0" u="none" strike="noStrike" kern="1200" cap="none" spc="0" baseline="0">
          <a:solidFill>
            <a:srgbClr val="FFFFFF"/>
          </a:solidFill>
          <a:uFillTx/>
          <a:latin typeface="Century Gothic"/>
        </a:defRPr>
      </a:lvl4pPr>
      <a:lvl5pPr marL="2057400" marR="0" lvl="4" indent="-228600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0F6FC6"/>
        </a:buClr>
        <a:buSzPct val="100000"/>
        <a:buFont typeface="Wingdings 2"/>
        <a:buChar char=""/>
        <a:tabLst/>
        <a:defRPr lang="en-US" sz="1200" b="0" i="0" u="none" strike="noStrike" kern="1200" cap="none" spc="0" baseline="0">
          <a:solidFill>
            <a:srgbClr val="FFFFFF"/>
          </a:solidFill>
          <a:uFillTx/>
          <a:latin typeface="Century Gothic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2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openxmlformats.org/officeDocument/2006/relationships/image" Target="../media/image4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2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18" Type="http://schemas.openxmlformats.org/officeDocument/2006/relationships/image" Target="../media/image74.png"/><Relationship Id="rId3" Type="http://schemas.openxmlformats.org/officeDocument/2006/relationships/image" Target="../media/image60.png"/><Relationship Id="rId21" Type="http://schemas.openxmlformats.org/officeDocument/2006/relationships/image" Target="../media/image77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2.pn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19" Type="http://schemas.openxmlformats.org/officeDocument/2006/relationships/image" Target="../media/image75.svg"/><Relationship Id="rId4" Type="http://schemas.openxmlformats.org/officeDocument/2006/relationships/image" Target="../media/image61.svg"/><Relationship Id="rId9" Type="http://schemas.openxmlformats.org/officeDocument/2006/relationships/image" Target="../media/image65.svg"/><Relationship Id="rId1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jpeg"/><Relationship Id="rId21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C6620C64-CEEF-FEB3-EB79-FF7FF734F35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89884" y="4302215"/>
            <a:ext cx="7543800" cy="1282711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/>
          <a:lstStyle/>
          <a:p>
            <a:pPr lvl="0">
              <a:spcBef>
                <a:spcPts val="500"/>
              </a:spcBef>
            </a:pPr>
            <a:r>
              <a:rPr lang="en-US" sz="2000"/>
              <a:t>Bulletproof Security. Smart Contract Validation.</a:t>
            </a:r>
          </a:p>
        </p:txBody>
      </p:sp>
      <p:pic>
        <p:nvPicPr>
          <p:cNvPr id="3" name="Picture 4" descr="A blue lock with a yellow and purple chain&#10;&#10;AI-generated content may be incorrect.">
            <a:extLst>
              <a:ext uri="{FF2B5EF4-FFF2-40B4-BE49-F238E27FC236}">
                <a16:creationId xmlns:a16="http://schemas.microsoft.com/office/drawing/2014/main" id="{128E475F-BBD6-3AFB-8943-DDA1C19CF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883" y="6168222"/>
            <a:ext cx="809783" cy="7893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 descr="A logo of a chain and a lock&#10;&#10;AI-generated content may be incorrect.">
            <a:extLst>
              <a:ext uri="{FF2B5EF4-FFF2-40B4-BE49-F238E27FC236}">
                <a16:creationId xmlns:a16="http://schemas.microsoft.com/office/drawing/2014/main" id="{70764076-C245-1121-5A00-B8DBF1319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611" y="0"/>
            <a:ext cx="4060786" cy="42922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18E9E-9F99-41B3-5C83-425C159597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700" y="348861"/>
            <a:ext cx="7533019" cy="877732"/>
          </a:xfrm>
        </p:spPr>
        <p:txBody>
          <a:bodyPr anchor="ctr">
            <a:normAutofit/>
          </a:bodyPr>
          <a:lstStyle/>
          <a:p>
            <a:pPr lvl="0"/>
            <a:r>
              <a:rPr lang="en-US" sz="3500">
                <a:solidFill>
                  <a:srgbClr val="FFFFFF"/>
                </a:solidFill>
                <a:latin typeface="Calibri"/>
              </a:rPr>
              <a:t>The MagiChain Interface</a:t>
            </a:r>
          </a:p>
        </p:txBody>
      </p:sp>
      <p:pic>
        <p:nvPicPr>
          <p:cNvPr id="3" name="MagiChain_demo">
            <a:extLst>
              <a:ext uri="{FF2B5EF4-FFF2-40B4-BE49-F238E27FC236}">
                <a16:creationId xmlns:a16="http://schemas.microsoft.com/office/drawing/2014/main" id="{2A177454-6447-EA9D-89D9-89DDD99527F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19" end="894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5420" y="1968959"/>
            <a:ext cx="4953158" cy="419561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 descr="A blue lock with a yellow and purple chain&#10;&#10;AI-generated content may be incorrect.">
            <a:extLst>
              <a:ext uri="{FF2B5EF4-FFF2-40B4-BE49-F238E27FC236}">
                <a16:creationId xmlns:a16="http://schemas.microsoft.com/office/drawing/2014/main" id="{8178548B-EAAE-1D6C-D495-E9302EAA4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883" y="6168222"/>
            <a:ext cx="809783" cy="7893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bg>
      <p:bgPr>
        <a:solidFill>
          <a:srgbClr val="0A19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30B5C-4F10-0561-6115-5F0A8078FA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897" y="209425"/>
            <a:ext cx="7524003" cy="970452"/>
          </a:xfrm>
        </p:spPr>
        <p:txBody>
          <a:bodyPr>
            <a:normAutofit/>
          </a:bodyPr>
          <a:lstStyle/>
          <a:p>
            <a:pPr lvl="0"/>
            <a:r>
              <a:rPr lang="en-US">
                <a:solidFill>
                  <a:srgbClr val="FFFFFF"/>
                </a:solidFill>
                <a:latin typeface="Calibri"/>
              </a:rPr>
              <a:t>Market Opportunity</a:t>
            </a:r>
          </a:p>
        </p:txBody>
      </p:sp>
      <p:sp>
        <p:nvSpPr>
          <p:cNvPr id="3" name="תיבת טקסט 3">
            <a:extLst>
              <a:ext uri="{FF2B5EF4-FFF2-40B4-BE49-F238E27FC236}">
                <a16:creationId xmlns:a16="http://schemas.microsoft.com/office/drawing/2014/main" id="{81AE2713-FED7-6C8F-56F2-BC4ECDAC1125}"/>
              </a:ext>
            </a:extLst>
          </p:cNvPr>
          <p:cNvSpPr txBox="1"/>
          <p:nvPr/>
        </p:nvSpPr>
        <p:spPr>
          <a:xfrm>
            <a:off x="138897" y="1184696"/>
            <a:ext cx="1944764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Market Size: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e-IL" sz="2400" b="0" i="0" u="none" strike="noStrike" kern="1200" cap="none" spc="0" baseline="0">
              <a:solidFill>
                <a:srgbClr val="FFFFFF"/>
              </a:solidFill>
              <a:uFillTx/>
              <a:latin typeface="Century Gothic"/>
              <a:cs typeface="Gisha" pitchFamily="34"/>
            </a:endParaRPr>
          </a:p>
        </p:txBody>
      </p:sp>
      <p:sp>
        <p:nvSpPr>
          <p:cNvPr id="4" name="TextBox 76">
            <a:extLst>
              <a:ext uri="{FF2B5EF4-FFF2-40B4-BE49-F238E27FC236}">
                <a16:creationId xmlns:a16="http://schemas.microsoft.com/office/drawing/2014/main" id="{238D8345-78BB-3452-31CF-D7A92D1B7D63}"/>
              </a:ext>
            </a:extLst>
          </p:cNvPr>
          <p:cNvSpPr txBox="1"/>
          <p:nvPr/>
        </p:nvSpPr>
        <p:spPr>
          <a:xfrm>
            <a:off x="0" y="6007384"/>
            <a:ext cx="8101035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</a:rPr>
              <a:t>Sources: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</a:rPr>
              <a:t>https://www.researchandmarkets.com/reports/5933935/smart-contracts-market-report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</a:rPr>
              <a:t>https://www.imarcgroup.com/smart-contracts-market</a:t>
            </a:r>
          </a:p>
          <a:p>
            <a:pPr marL="171450" lvl="0" indent="-171450" defTabSz="457200">
              <a:buSzPct val="100000"/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FFFFFF"/>
                </a:solidFill>
                <a:latin typeface="Century Gothic"/>
              </a:rPr>
              <a:t>https://immunefi.com/research/</a:t>
            </a:r>
            <a:endParaRPr lang="en-US" sz="12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  <a:ea typeface="Century Gothic"/>
              <a:cs typeface="Century Gothic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5" name="Picture 559" descr="A blue lock with a yellow and purple chain&#10;&#10;AI-generated content may be incorrect.">
            <a:extLst>
              <a:ext uri="{FF2B5EF4-FFF2-40B4-BE49-F238E27FC236}">
                <a16:creationId xmlns:a16="http://schemas.microsoft.com/office/drawing/2014/main" id="{48BC56CA-5D29-FE13-AA33-644F1E0B7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883" y="6168222"/>
            <a:ext cx="809783" cy="78932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6" name="Content Placeholder 2">
            <a:extLst>
              <a:ext uri="{FF2B5EF4-FFF2-40B4-BE49-F238E27FC236}">
                <a16:creationId xmlns:a16="http://schemas.microsoft.com/office/drawing/2014/main" id="{4223F60F-7B73-0352-3E0A-AAAEA5954AAC}"/>
              </a:ext>
            </a:extLst>
          </p:cNvPr>
          <p:cNvGrpSpPr/>
          <p:nvPr/>
        </p:nvGrpSpPr>
        <p:grpSpPr>
          <a:xfrm>
            <a:off x="1950534" y="2708544"/>
            <a:ext cx="4568259" cy="2664863"/>
            <a:chOff x="1950534" y="2708544"/>
            <a:chExt cx="4568259" cy="2664863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5B55146-2A73-0EDD-B6CB-E7F4138207B6}"/>
                </a:ext>
              </a:extLst>
            </p:cNvPr>
            <p:cNvSpPr/>
            <p:nvPr/>
          </p:nvSpPr>
          <p:spPr>
            <a:xfrm>
              <a:off x="1950534" y="3774981"/>
              <a:ext cx="1233059" cy="1165613"/>
            </a:xfrm>
            <a:custGeom>
              <a:avLst>
                <a:gd name="f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156082"/>
            </a:solidFill>
            <a:ln w="19046" cap="flat">
              <a:solidFill>
                <a:srgbClr val="FFFFFF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BAE2914-2908-9073-7768-056932123EDD}"/>
                </a:ext>
              </a:extLst>
            </p:cNvPr>
            <p:cNvSpPr/>
            <p:nvPr/>
          </p:nvSpPr>
          <p:spPr>
            <a:xfrm>
              <a:off x="2049837" y="3869320"/>
              <a:ext cx="1233059" cy="116561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33057"/>
                <a:gd name="f7" fmla="val 1165611"/>
                <a:gd name="f8" fmla="val 116561"/>
                <a:gd name="f9" fmla="val 52186"/>
                <a:gd name="f10" fmla="val 1116496"/>
                <a:gd name="f11" fmla="val 1180871"/>
                <a:gd name="f12" fmla="val 1049050"/>
                <a:gd name="f13" fmla="val 1113425"/>
                <a:gd name="f14" fmla="+- 0 0 -90"/>
                <a:gd name="f15" fmla="*/ f3 1 1233057"/>
                <a:gd name="f16" fmla="*/ f4 1 1165611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233057"/>
                <a:gd name="f25" fmla="*/ f21 1 1165611"/>
                <a:gd name="f26" fmla="*/ 0 f22 1"/>
                <a:gd name="f27" fmla="*/ 116561 f21 1"/>
                <a:gd name="f28" fmla="*/ 116561 f22 1"/>
                <a:gd name="f29" fmla="*/ 0 f21 1"/>
                <a:gd name="f30" fmla="*/ 1116496 f22 1"/>
                <a:gd name="f31" fmla="*/ 1233057 f22 1"/>
                <a:gd name="f32" fmla="*/ 1049050 f21 1"/>
                <a:gd name="f33" fmla="*/ 1165611 f21 1"/>
                <a:gd name="f34" fmla="+- f23 0 f1"/>
                <a:gd name="f35" fmla="*/ f26 1 1233057"/>
                <a:gd name="f36" fmla="*/ f27 1 1165611"/>
                <a:gd name="f37" fmla="*/ f28 1 1233057"/>
                <a:gd name="f38" fmla="*/ f29 1 1165611"/>
                <a:gd name="f39" fmla="*/ f30 1 1233057"/>
                <a:gd name="f40" fmla="*/ f31 1 1233057"/>
                <a:gd name="f41" fmla="*/ f32 1 1165611"/>
                <a:gd name="f42" fmla="*/ f33 1 1165611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233057" h="1165611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9046" cap="flat">
              <a:solidFill>
                <a:srgbClr val="156082"/>
              </a:solidFill>
              <a:prstDash val="solid"/>
              <a:miter/>
            </a:ln>
          </p:spPr>
          <p:txBody>
            <a:bodyPr vert="horz" wrap="square" lIns="102723" tIns="102723" rIns="102723" bIns="102723" anchor="ctr" anchorCtr="1" compatLnSpc="1">
              <a:noAutofit/>
            </a:bodyPr>
            <a:lstStyle/>
            <a:p>
              <a:pPr marL="0" marR="0" lvl="0" indent="0" algn="ctr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he-IL" sz="1800" b="0" i="0" u="none" strike="noStrike" kern="1200" cap="none" spc="0" baseline="0" dirty="0" err="1">
                  <a:solidFill>
                    <a:srgbClr val="000000"/>
                  </a:solidFill>
                  <a:uFillTx/>
                  <a:latin typeface="Aptos"/>
                  <a:cs typeface="Arial" pitchFamily="34"/>
                </a:rPr>
                <a:t>Over</a:t>
              </a:r>
              <a:r>
                <a:rPr lang="he-IL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Aptos"/>
                  <a:cs typeface="Arial" pitchFamily="34"/>
                </a:rPr>
                <a:t> 23% CAGR</a:t>
              </a:r>
              <a:r>
                <a:rPr lang="en-US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Aptos"/>
                </a:rPr>
                <a:t>​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18BE6C-348A-9D5F-7BC0-70F1049C6157}"/>
                </a:ext>
              </a:extLst>
            </p:cNvPr>
            <p:cNvSpPr/>
            <p:nvPr/>
          </p:nvSpPr>
          <p:spPr>
            <a:xfrm>
              <a:off x="3291190" y="3774981"/>
              <a:ext cx="1355122" cy="1297533"/>
            </a:xfrm>
            <a:custGeom>
              <a:avLst>
                <a:gd name="f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156082"/>
            </a:solidFill>
            <a:ln w="19046" cap="flat">
              <a:solidFill>
                <a:srgbClr val="FFFFFF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D063161-5530-2DE0-2276-134A6CFAF1DC}"/>
                </a:ext>
              </a:extLst>
            </p:cNvPr>
            <p:cNvSpPr/>
            <p:nvPr/>
          </p:nvSpPr>
          <p:spPr>
            <a:xfrm>
              <a:off x="3390494" y="3869320"/>
              <a:ext cx="1355122" cy="12975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55126"/>
                <a:gd name="f7" fmla="val 1297534"/>
                <a:gd name="f8" fmla="val 129753"/>
                <a:gd name="f9" fmla="val 58092"/>
                <a:gd name="f10" fmla="val 1225373"/>
                <a:gd name="f11" fmla="val 1297034"/>
                <a:gd name="f12" fmla="val 1167781"/>
                <a:gd name="f13" fmla="val 1239442"/>
                <a:gd name="f14" fmla="+- 0 0 -90"/>
                <a:gd name="f15" fmla="*/ f3 1 1355126"/>
                <a:gd name="f16" fmla="*/ f4 1 1297534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355126"/>
                <a:gd name="f25" fmla="*/ f21 1 1297534"/>
                <a:gd name="f26" fmla="*/ 0 f22 1"/>
                <a:gd name="f27" fmla="*/ 129753 f21 1"/>
                <a:gd name="f28" fmla="*/ 129753 f22 1"/>
                <a:gd name="f29" fmla="*/ 0 f21 1"/>
                <a:gd name="f30" fmla="*/ 1225373 f22 1"/>
                <a:gd name="f31" fmla="*/ 1355126 f22 1"/>
                <a:gd name="f32" fmla="*/ 1167781 f21 1"/>
                <a:gd name="f33" fmla="*/ 1297534 f21 1"/>
                <a:gd name="f34" fmla="+- f23 0 f1"/>
                <a:gd name="f35" fmla="*/ f26 1 1355126"/>
                <a:gd name="f36" fmla="*/ f27 1 1297534"/>
                <a:gd name="f37" fmla="*/ f28 1 1355126"/>
                <a:gd name="f38" fmla="*/ f29 1 1297534"/>
                <a:gd name="f39" fmla="*/ f30 1 1355126"/>
                <a:gd name="f40" fmla="*/ f31 1 1355126"/>
                <a:gd name="f41" fmla="*/ f32 1 1297534"/>
                <a:gd name="f42" fmla="*/ f33 1 1297534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355126" h="129753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9046" cap="flat">
              <a:solidFill>
                <a:srgbClr val="156082"/>
              </a:solidFill>
              <a:prstDash val="solid"/>
              <a:miter/>
            </a:ln>
          </p:spPr>
          <p:txBody>
            <a:bodyPr vert="horz" wrap="square" lIns="106582" tIns="106582" rIns="106582" bIns="106582" anchor="ctr" anchorCtr="1" compatLnSpc="1">
              <a:noAutofit/>
            </a:bodyPr>
            <a:lstStyle/>
            <a:p>
              <a:pPr marL="0" marR="0" lvl="0" indent="0" algn="ctr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2035: $400B – $2.26T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6137E98-F48D-7DC1-9CFF-1FFE9BB2CBC9}"/>
                </a:ext>
              </a:extLst>
            </p:cNvPr>
            <p:cNvSpPr/>
            <p:nvPr/>
          </p:nvSpPr>
          <p:spPr>
            <a:xfrm>
              <a:off x="4756672" y="3774981"/>
              <a:ext cx="1597968" cy="1504087"/>
            </a:xfrm>
            <a:custGeom>
              <a:avLst>
                <a:gd name="f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156082"/>
            </a:solidFill>
            <a:ln w="19046" cap="flat">
              <a:solidFill>
                <a:srgbClr val="FFFFFF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CF6AA64-161C-3AA8-5AA9-BC53423FBA3D}"/>
                </a:ext>
              </a:extLst>
            </p:cNvPr>
            <p:cNvSpPr/>
            <p:nvPr/>
          </p:nvSpPr>
          <p:spPr>
            <a:xfrm>
              <a:off x="4855976" y="3869320"/>
              <a:ext cx="1597968" cy="150408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97967"/>
                <a:gd name="f7" fmla="val 1504087"/>
                <a:gd name="f8" fmla="val 150409"/>
                <a:gd name="f9" fmla="val 67340"/>
                <a:gd name="f10" fmla="val 1447558"/>
                <a:gd name="f11" fmla="val 1530627"/>
                <a:gd name="f12" fmla="val 1353678"/>
                <a:gd name="f13" fmla="val 1436747"/>
                <a:gd name="f14" fmla="+- 0 0 -90"/>
                <a:gd name="f15" fmla="*/ f3 1 1597967"/>
                <a:gd name="f16" fmla="*/ f4 1 1504087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597967"/>
                <a:gd name="f25" fmla="*/ f21 1 1504087"/>
                <a:gd name="f26" fmla="*/ 0 f22 1"/>
                <a:gd name="f27" fmla="*/ 150409 f21 1"/>
                <a:gd name="f28" fmla="*/ 150409 f22 1"/>
                <a:gd name="f29" fmla="*/ 0 f21 1"/>
                <a:gd name="f30" fmla="*/ 1447558 f22 1"/>
                <a:gd name="f31" fmla="*/ 1597967 f22 1"/>
                <a:gd name="f32" fmla="*/ 1353678 f21 1"/>
                <a:gd name="f33" fmla="*/ 1504087 f21 1"/>
                <a:gd name="f34" fmla="+- f23 0 f1"/>
                <a:gd name="f35" fmla="*/ f26 1 1597967"/>
                <a:gd name="f36" fmla="*/ f27 1 1504087"/>
                <a:gd name="f37" fmla="*/ f28 1 1597967"/>
                <a:gd name="f38" fmla="*/ f29 1 1504087"/>
                <a:gd name="f39" fmla="*/ f30 1 1597967"/>
                <a:gd name="f40" fmla="*/ f31 1 1597967"/>
                <a:gd name="f41" fmla="*/ f32 1 1504087"/>
                <a:gd name="f42" fmla="*/ f33 1 1504087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597967" h="1504087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9046" cap="flat">
              <a:solidFill>
                <a:srgbClr val="156082"/>
              </a:solidFill>
              <a:prstDash val="solid"/>
              <a:miter/>
            </a:ln>
          </p:spPr>
          <p:txBody>
            <a:bodyPr vert="horz" wrap="square" lIns="97392" tIns="97392" rIns="97392" bIns="97392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$2.25B/year in contract hacks (average in last 4 years)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E9D0065-1F8C-6832-246F-38A084EE3493}"/>
                </a:ext>
              </a:extLst>
            </p:cNvPr>
            <p:cNvSpPr/>
            <p:nvPr/>
          </p:nvSpPr>
          <p:spPr>
            <a:xfrm>
              <a:off x="2039294" y="2708544"/>
              <a:ext cx="4380195" cy="807223"/>
            </a:xfrm>
            <a:custGeom>
              <a:avLst>
                <a:gd name="f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156082"/>
            </a:solidFill>
            <a:ln w="19046" cap="flat">
              <a:solidFill>
                <a:srgbClr val="FFFFFF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D5CE1B2-D4B6-F5D8-D748-03100C04BD27}"/>
                </a:ext>
              </a:extLst>
            </p:cNvPr>
            <p:cNvSpPr/>
            <p:nvPr/>
          </p:nvSpPr>
          <p:spPr>
            <a:xfrm>
              <a:off x="2138598" y="2802882"/>
              <a:ext cx="4380195" cy="80722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380194"/>
                <a:gd name="f7" fmla="val 807225"/>
                <a:gd name="f8" fmla="val 80723"/>
                <a:gd name="f9" fmla="val 36141"/>
                <a:gd name="f10" fmla="val 4299472"/>
                <a:gd name="f11" fmla="val 4344054"/>
                <a:gd name="f12" fmla="val 4380195"/>
                <a:gd name="f13" fmla="val 295983"/>
                <a:gd name="f14" fmla="val 511243"/>
                <a:gd name="f15" fmla="val 726503"/>
                <a:gd name="f16" fmla="val 771085"/>
                <a:gd name="f17" fmla="val 4344053"/>
                <a:gd name="f18" fmla="val 807226"/>
                <a:gd name="f19" fmla="val 4299471"/>
                <a:gd name="f20" fmla="val 771084"/>
                <a:gd name="f21" fmla="val 726502"/>
                <a:gd name="f22" fmla="+- 0 0 -90"/>
                <a:gd name="f23" fmla="*/ f3 1 4380194"/>
                <a:gd name="f24" fmla="*/ f4 1 807225"/>
                <a:gd name="f25" fmla="val f5"/>
                <a:gd name="f26" fmla="val f6"/>
                <a:gd name="f27" fmla="val f7"/>
                <a:gd name="f28" fmla="*/ f22 f0 1"/>
                <a:gd name="f29" fmla="+- f27 0 f25"/>
                <a:gd name="f30" fmla="+- f26 0 f25"/>
                <a:gd name="f31" fmla="*/ f28 1 f2"/>
                <a:gd name="f32" fmla="*/ f30 1 4380194"/>
                <a:gd name="f33" fmla="*/ f29 1 807225"/>
                <a:gd name="f34" fmla="*/ 0 f30 1"/>
                <a:gd name="f35" fmla="*/ 80723 f29 1"/>
                <a:gd name="f36" fmla="*/ 80723 f30 1"/>
                <a:gd name="f37" fmla="*/ 0 f29 1"/>
                <a:gd name="f38" fmla="*/ 4299472 f30 1"/>
                <a:gd name="f39" fmla="*/ 4380195 f30 1"/>
                <a:gd name="f40" fmla="*/ 4380194 f30 1"/>
                <a:gd name="f41" fmla="*/ 726503 f29 1"/>
                <a:gd name="f42" fmla="*/ 4299471 f30 1"/>
                <a:gd name="f43" fmla="*/ 807226 f29 1"/>
                <a:gd name="f44" fmla="*/ 807225 f29 1"/>
                <a:gd name="f45" fmla="*/ 726502 f29 1"/>
                <a:gd name="f46" fmla="+- f31 0 f1"/>
                <a:gd name="f47" fmla="*/ f34 1 4380194"/>
                <a:gd name="f48" fmla="*/ f35 1 807225"/>
                <a:gd name="f49" fmla="*/ f36 1 4380194"/>
                <a:gd name="f50" fmla="*/ f37 1 807225"/>
                <a:gd name="f51" fmla="*/ f38 1 4380194"/>
                <a:gd name="f52" fmla="*/ f39 1 4380194"/>
                <a:gd name="f53" fmla="*/ f40 1 4380194"/>
                <a:gd name="f54" fmla="*/ f41 1 807225"/>
                <a:gd name="f55" fmla="*/ f42 1 4380194"/>
                <a:gd name="f56" fmla="*/ f43 1 807225"/>
                <a:gd name="f57" fmla="*/ f44 1 807225"/>
                <a:gd name="f58" fmla="*/ f45 1 807225"/>
                <a:gd name="f59" fmla="*/ f25 1 f32"/>
                <a:gd name="f60" fmla="*/ f26 1 f32"/>
                <a:gd name="f61" fmla="*/ f25 1 f33"/>
                <a:gd name="f62" fmla="*/ f27 1 f33"/>
                <a:gd name="f63" fmla="*/ f47 1 f32"/>
                <a:gd name="f64" fmla="*/ f48 1 f33"/>
                <a:gd name="f65" fmla="*/ f49 1 f32"/>
                <a:gd name="f66" fmla="*/ f50 1 f33"/>
                <a:gd name="f67" fmla="*/ f51 1 f32"/>
                <a:gd name="f68" fmla="*/ f52 1 f32"/>
                <a:gd name="f69" fmla="*/ f53 1 f32"/>
                <a:gd name="f70" fmla="*/ f54 1 f33"/>
                <a:gd name="f71" fmla="*/ f55 1 f32"/>
                <a:gd name="f72" fmla="*/ f56 1 f33"/>
                <a:gd name="f73" fmla="*/ f57 1 f33"/>
                <a:gd name="f74" fmla="*/ f58 1 f33"/>
                <a:gd name="f75" fmla="*/ f59 f23 1"/>
                <a:gd name="f76" fmla="*/ f60 f23 1"/>
                <a:gd name="f77" fmla="*/ f62 f24 1"/>
                <a:gd name="f78" fmla="*/ f61 f24 1"/>
                <a:gd name="f79" fmla="*/ f63 f23 1"/>
                <a:gd name="f80" fmla="*/ f64 f24 1"/>
                <a:gd name="f81" fmla="*/ f65 f23 1"/>
                <a:gd name="f82" fmla="*/ f66 f24 1"/>
                <a:gd name="f83" fmla="*/ f67 f23 1"/>
                <a:gd name="f84" fmla="*/ f68 f23 1"/>
                <a:gd name="f85" fmla="*/ f69 f23 1"/>
                <a:gd name="f86" fmla="*/ f70 f24 1"/>
                <a:gd name="f87" fmla="*/ f71 f23 1"/>
                <a:gd name="f88" fmla="*/ f72 f24 1"/>
                <a:gd name="f89" fmla="*/ f73 f24 1"/>
                <a:gd name="f90" fmla="*/ f74 f2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6">
                  <a:pos x="f79" y="f80"/>
                </a:cxn>
                <a:cxn ang="f46">
                  <a:pos x="f81" y="f82"/>
                </a:cxn>
                <a:cxn ang="f46">
                  <a:pos x="f83" y="f82"/>
                </a:cxn>
                <a:cxn ang="f46">
                  <a:pos x="f84" y="f80"/>
                </a:cxn>
                <a:cxn ang="f46">
                  <a:pos x="f85" y="f86"/>
                </a:cxn>
                <a:cxn ang="f46">
                  <a:pos x="f87" y="f88"/>
                </a:cxn>
                <a:cxn ang="f46">
                  <a:pos x="f81" y="f89"/>
                </a:cxn>
                <a:cxn ang="f46">
                  <a:pos x="f79" y="f90"/>
                </a:cxn>
                <a:cxn ang="f46">
                  <a:pos x="f79" y="f80"/>
                </a:cxn>
              </a:cxnLst>
              <a:rect l="f75" t="f78" r="f76" b="f77"/>
              <a:pathLst>
                <a:path w="4380194" h="807225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12" y="f9"/>
                    <a:pt x="f12" y="f8"/>
                  </a:cubicBezTo>
                  <a:cubicBezTo>
                    <a:pt x="f12" y="f13"/>
                    <a:pt x="f6" y="f14"/>
                    <a:pt x="f6" y="f15"/>
                  </a:cubicBezTo>
                  <a:cubicBezTo>
                    <a:pt x="f6" y="f16"/>
                    <a:pt x="f17" y="f18"/>
                    <a:pt x="f19" y="f18"/>
                  </a:cubicBezTo>
                  <a:lnTo>
                    <a:pt x="f8" y="f7"/>
                  </a:lnTo>
                  <a:cubicBezTo>
                    <a:pt x="f9" y="f7"/>
                    <a:pt x="f5" y="f20"/>
                    <a:pt x="f5" y="f21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9046" cap="flat">
              <a:solidFill>
                <a:srgbClr val="156082"/>
              </a:solidFill>
              <a:prstDash val="solid"/>
              <a:miter/>
            </a:ln>
          </p:spPr>
          <p:txBody>
            <a:bodyPr vert="horz" wrap="square" lIns="69366" tIns="69366" rIns="69366" bIns="69366" anchor="ctr" anchorCtr="1" compatLnSpc="1">
              <a:noAutofit/>
            </a:bodyPr>
            <a:lstStyle/>
            <a:p>
              <a:pPr marL="0" marR="0" lvl="0" indent="0" algn="ctr" defTabSz="533396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Massive need for secure, scalable smart contract verification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bg>
      <p:bgPr>
        <a:solidFill>
          <a:srgbClr val="0A19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20BD-2247-2CD5-E249-1E21376BDA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335" y="288036"/>
            <a:ext cx="7524003" cy="970452"/>
          </a:xfrm>
        </p:spPr>
        <p:txBody>
          <a:bodyPr>
            <a:normAutofit/>
          </a:bodyPr>
          <a:lstStyle/>
          <a:p>
            <a:pPr lvl="0"/>
            <a:r>
              <a:rPr lang="en-US">
                <a:solidFill>
                  <a:srgbClr val="FFFFFF"/>
                </a:solidFill>
                <a:latin typeface="Calibri"/>
              </a:rPr>
              <a:t>Business Model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C3401E6-107E-DFB3-FC6D-4E3E94168CF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09993" y="2015346"/>
            <a:ext cx="5636553" cy="1874465"/>
          </a:xfrm>
        </p:spPr>
        <p:txBody>
          <a:bodyPr/>
          <a:lstStyle/>
          <a:p>
            <a:pPr marL="0" lvl="0" indent="0">
              <a:buNone/>
            </a:pPr>
            <a:r>
              <a:rPr lang="en-US"/>
              <a:t>Deployments Cost Money (Gas)</a:t>
            </a:r>
          </a:p>
          <a:p>
            <a:pPr lvl="0"/>
            <a:endParaRPr lang="en-US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209D6592-D0D0-40A2-F543-75D934A68E3B}"/>
              </a:ext>
            </a:extLst>
          </p:cNvPr>
          <p:cNvSpPr/>
          <p:nvPr/>
        </p:nvSpPr>
        <p:spPr>
          <a:xfrm>
            <a:off x="809253" y="3143588"/>
            <a:ext cx="7524753" cy="765041"/>
          </a:xfrm>
          <a:custGeom>
            <a:avLst>
              <a:gd name="f10" fmla="val 216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216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CCD5E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entury Gothic"/>
              </a:rPr>
              <a:t>Add 0.08% Commission (Gas) for Each Smart-Contract Validation</a:t>
            </a:r>
          </a:p>
        </p:txBody>
      </p:sp>
      <p:pic>
        <p:nvPicPr>
          <p:cNvPr id="5" name="Picture 3" descr="A blue lock with a yellow and purple chain&#10;&#10;AI-generated content may be incorrect.">
            <a:extLst>
              <a:ext uri="{FF2B5EF4-FFF2-40B4-BE49-F238E27FC236}">
                <a16:creationId xmlns:a16="http://schemas.microsoft.com/office/drawing/2014/main" id="{3188442D-ACD7-48C9-C9C8-2A1D3153E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883" y="6168222"/>
            <a:ext cx="809783" cy="7893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1">
    <p:bg>
      <p:bgPr>
        <a:solidFill>
          <a:srgbClr val="0A19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5ABE-5284-F4BB-1EB5-78DE82CA5C3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>
                <a:solidFill>
                  <a:srgbClr val="B968FF"/>
                </a:solidFill>
                <a:latin typeface="Calibri"/>
              </a:rPr>
              <a:t>Revenue Model</a:t>
            </a:r>
          </a:p>
        </p:txBody>
      </p:sp>
      <p:grpSp>
        <p:nvGrpSpPr>
          <p:cNvPr id="3" name="Content Placeholder 2">
            <a:extLst>
              <a:ext uri="{FF2B5EF4-FFF2-40B4-BE49-F238E27FC236}">
                <a16:creationId xmlns:a16="http://schemas.microsoft.com/office/drawing/2014/main" id="{9E789462-E56B-AC75-076A-8CCDC0418E6B}"/>
              </a:ext>
            </a:extLst>
          </p:cNvPr>
          <p:cNvGrpSpPr/>
          <p:nvPr/>
        </p:nvGrpSpPr>
        <p:grpSpPr>
          <a:xfrm>
            <a:off x="809628" y="2224012"/>
            <a:ext cx="7524753" cy="3633944"/>
            <a:chOff x="809628" y="2224012"/>
            <a:chExt cx="7524753" cy="3633944"/>
          </a:xfrm>
        </p:grpSpPr>
        <p:sp>
          <p:nvSpPr>
            <p:cNvPr id="4" name="צורה חופשית: צורה 3">
              <a:extLst>
                <a:ext uri="{FF2B5EF4-FFF2-40B4-BE49-F238E27FC236}">
                  <a16:creationId xmlns:a16="http://schemas.microsoft.com/office/drawing/2014/main" id="{5375867C-A13C-38F2-8E01-9EDDC22E5980}"/>
                </a:ext>
              </a:extLst>
            </p:cNvPr>
            <p:cNvSpPr/>
            <p:nvPr/>
          </p:nvSpPr>
          <p:spPr>
            <a:xfrm>
              <a:off x="809628" y="2224012"/>
              <a:ext cx="7524753" cy="765041"/>
            </a:xfrm>
            <a:custGeom>
              <a:avLst>
                <a:gd name="f1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2160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CCD5EA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r" defTabSz="914400" rtl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he-IL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 pitchFamily="34"/>
              </a:endParaRPr>
            </a:p>
          </p:txBody>
        </p:sp>
        <p:sp>
          <p:nvSpPr>
            <p:cNvPr id="5" name="מלבן 4" descr="ברקוד">
              <a:extLst>
                <a:ext uri="{FF2B5EF4-FFF2-40B4-BE49-F238E27FC236}">
                  <a16:creationId xmlns:a16="http://schemas.microsoft.com/office/drawing/2014/main" id="{1FCC785C-116F-BF03-5F7A-FA5D2B2A2EE7}"/>
                </a:ext>
              </a:extLst>
            </p:cNvPr>
            <p:cNvSpPr/>
            <p:nvPr/>
          </p:nvSpPr>
          <p:spPr>
            <a:xfrm>
              <a:off x="1041053" y="2396139"/>
              <a:ext cx="420770" cy="420770"/>
            </a:xfrm>
            <a:prstGeom prst="rect">
              <a:avLst/>
            </a:prstGeom>
            <a:blipFill>
              <a:blip r:embed="rId2">
                <a:alphaModFix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w="15873" cap="rnd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r" defTabSz="914400" rtl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he-IL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 pitchFamily="34"/>
              </a:endParaRPr>
            </a:p>
          </p:txBody>
        </p:sp>
        <p:sp>
          <p:nvSpPr>
            <p:cNvPr id="6" name="צורה חופשית: צורה 5">
              <a:extLst>
                <a:ext uri="{FF2B5EF4-FFF2-40B4-BE49-F238E27FC236}">
                  <a16:creationId xmlns:a16="http://schemas.microsoft.com/office/drawing/2014/main" id="{1EC41B5D-B71C-92F1-3786-0AA7587B9B66}"/>
                </a:ext>
              </a:extLst>
            </p:cNvPr>
            <p:cNvSpPr/>
            <p:nvPr/>
          </p:nvSpPr>
          <p:spPr>
            <a:xfrm>
              <a:off x="1693249" y="2224012"/>
              <a:ext cx="6641122" cy="7650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641127"/>
                <a:gd name="f7" fmla="val 765040"/>
                <a:gd name="f8" fmla="+- 0 0 -90"/>
                <a:gd name="f9" fmla="*/ f3 1 6641127"/>
                <a:gd name="f10" fmla="*/ f4 1 765040"/>
                <a:gd name="f11" fmla="+- f7 0 f5"/>
                <a:gd name="f12" fmla="+- f6 0 f5"/>
                <a:gd name="f13" fmla="*/ f8 f0 1"/>
                <a:gd name="f14" fmla="*/ f12 1 6641127"/>
                <a:gd name="f15" fmla="*/ f11 1 765040"/>
                <a:gd name="f16" fmla="*/ 0 f12 1"/>
                <a:gd name="f17" fmla="*/ 0 f11 1"/>
                <a:gd name="f18" fmla="*/ 6641127 f12 1"/>
                <a:gd name="f19" fmla="*/ 765040 f11 1"/>
                <a:gd name="f20" fmla="*/ f13 1 f2"/>
                <a:gd name="f21" fmla="*/ f16 1 6641127"/>
                <a:gd name="f22" fmla="*/ f17 1 765040"/>
                <a:gd name="f23" fmla="*/ f18 1 6641127"/>
                <a:gd name="f24" fmla="*/ f19 1 76504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6641127" h="76504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80970" tIns="80970" rIns="80970" bIns="80970" anchor="ctr" anchorCtr="0" compatLnSpc="1">
              <a:noAutofit/>
            </a:bodyPr>
            <a:lstStyle/>
            <a:p>
              <a:pPr marL="0" marR="0" lvl="0" indent="0" algn="l" defTabSz="88899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FFFFFF"/>
                  </a:solidFill>
                  <a:uFillTx/>
                  <a:latin typeface="Century Gothic"/>
                </a:rPr>
                <a:t>Free Tier: 1 scan/week</a:t>
              </a:r>
            </a:p>
          </p:txBody>
        </p:sp>
        <p:sp>
          <p:nvSpPr>
            <p:cNvPr id="7" name="צורה חופשית: צורה 6">
              <a:extLst>
                <a:ext uri="{FF2B5EF4-FFF2-40B4-BE49-F238E27FC236}">
                  <a16:creationId xmlns:a16="http://schemas.microsoft.com/office/drawing/2014/main" id="{775D7222-9B43-A70A-D5E1-D5682C6756EE}"/>
                </a:ext>
              </a:extLst>
            </p:cNvPr>
            <p:cNvSpPr/>
            <p:nvPr/>
          </p:nvSpPr>
          <p:spPr>
            <a:xfrm>
              <a:off x="809628" y="3180310"/>
              <a:ext cx="7524753" cy="765041"/>
            </a:xfrm>
            <a:custGeom>
              <a:avLst>
                <a:gd name="f1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2160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CCD5EA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r" defTabSz="914400" rtl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he-IL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 pitchFamily="34"/>
              </a:endParaRPr>
            </a:p>
          </p:txBody>
        </p:sp>
        <p:sp>
          <p:nvSpPr>
            <p:cNvPr id="8" name="מלבן 7" descr="הירארכיה">
              <a:extLst>
                <a:ext uri="{FF2B5EF4-FFF2-40B4-BE49-F238E27FC236}">
                  <a16:creationId xmlns:a16="http://schemas.microsoft.com/office/drawing/2014/main" id="{1ED3A65E-9389-C072-A154-853C3FFAC458}"/>
                </a:ext>
              </a:extLst>
            </p:cNvPr>
            <p:cNvSpPr/>
            <p:nvPr/>
          </p:nvSpPr>
          <p:spPr>
            <a:xfrm>
              <a:off x="1041053" y="3352446"/>
              <a:ext cx="420770" cy="420770"/>
            </a:xfrm>
            <a:prstGeom prst="rect">
              <a:avLst/>
            </a:prstGeom>
            <a:blipFill>
              <a:blip r:embed="rId4">
                <a:alphaModFix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w="15873" cap="rnd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r" defTabSz="914400" rtl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he-IL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 pitchFamily="34"/>
              </a:endParaRPr>
            </a:p>
          </p:txBody>
        </p:sp>
        <p:sp>
          <p:nvSpPr>
            <p:cNvPr id="9" name="צורה חופשית: צורה 8">
              <a:extLst>
                <a:ext uri="{FF2B5EF4-FFF2-40B4-BE49-F238E27FC236}">
                  <a16:creationId xmlns:a16="http://schemas.microsoft.com/office/drawing/2014/main" id="{C986189D-060E-6EE8-6624-3A88DC5A470F}"/>
                </a:ext>
              </a:extLst>
            </p:cNvPr>
            <p:cNvSpPr/>
            <p:nvPr/>
          </p:nvSpPr>
          <p:spPr>
            <a:xfrm>
              <a:off x="1693249" y="3180310"/>
              <a:ext cx="6641122" cy="7650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641127"/>
                <a:gd name="f7" fmla="val 765040"/>
                <a:gd name="f8" fmla="+- 0 0 -90"/>
                <a:gd name="f9" fmla="*/ f3 1 6641127"/>
                <a:gd name="f10" fmla="*/ f4 1 765040"/>
                <a:gd name="f11" fmla="+- f7 0 f5"/>
                <a:gd name="f12" fmla="+- f6 0 f5"/>
                <a:gd name="f13" fmla="*/ f8 f0 1"/>
                <a:gd name="f14" fmla="*/ f12 1 6641127"/>
                <a:gd name="f15" fmla="*/ f11 1 765040"/>
                <a:gd name="f16" fmla="*/ 0 f12 1"/>
                <a:gd name="f17" fmla="*/ 0 f11 1"/>
                <a:gd name="f18" fmla="*/ 6641127 f12 1"/>
                <a:gd name="f19" fmla="*/ 765040 f11 1"/>
                <a:gd name="f20" fmla="*/ f13 1 f2"/>
                <a:gd name="f21" fmla="*/ f16 1 6641127"/>
                <a:gd name="f22" fmla="*/ f17 1 765040"/>
                <a:gd name="f23" fmla="*/ f18 1 6641127"/>
                <a:gd name="f24" fmla="*/ f19 1 76504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6641127" h="76504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80970" tIns="80970" rIns="80970" bIns="80970" anchor="ctr" anchorCtr="0" compatLnSpc="1">
              <a:noAutofit/>
            </a:bodyPr>
            <a:lstStyle/>
            <a:p>
              <a:pPr marL="0" marR="0" lvl="0" indent="0" algn="l" defTabSz="88899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FFFFFF"/>
                  </a:solidFill>
                  <a:uFillTx/>
                  <a:latin typeface="Century Gothic"/>
                </a:rPr>
                <a:t>Pro Tier: $29/month</a:t>
              </a:r>
            </a:p>
          </p:txBody>
        </p:sp>
        <p:sp>
          <p:nvSpPr>
            <p:cNvPr id="10" name="צורה חופשית: צורה 9">
              <a:extLst>
                <a:ext uri="{FF2B5EF4-FFF2-40B4-BE49-F238E27FC236}">
                  <a16:creationId xmlns:a16="http://schemas.microsoft.com/office/drawing/2014/main" id="{3135D3AF-2CE2-6D42-FDB3-801BBFEED39A}"/>
                </a:ext>
              </a:extLst>
            </p:cNvPr>
            <p:cNvSpPr/>
            <p:nvPr/>
          </p:nvSpPr>
          <p:spPr>
            <a:xfrm>
              <a:off x="809628" y="4136608"/>
              <a:ext cx="7524753" cy="765041"/>
            </a:xfrm>
            <a:custGeom>
              <a:avLst>
                <a:gd name="f1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2160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CCD5EA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r" defTabSz="914400" rtl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he-IL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 pitchFamily="34"/>
              </a:endParaRPr>
            </a:p>
          </p:txBody>
        </p:sp>
        <p:sp>
          <p:nvSpPr>
            <p:cNvPr id="11" name="מלבן 10" descr="משתמש">
              <a:extLst>
                <a:ext uri="{FF2B5EF4-FFF2-40B4-BE49-F238E27FC236}">
                  <a16:creationId xmlns:a16="http://schemas.microsoft.com/office/drawing/2014/main" id="{CDF335F2-08A9-334A-9689-D71DF331AB28}"/>
                </a:ext>
              </a:extLst>
            </p:cNvPr>
            <p:cNvSpPr/>
            <p:nvPr/>
          </p:nvSpPr>
          <p:spPr>
            <a:xfrm>
              <a:off x="1041053" y="4308744"/>
              <a:ext cx="420770" cy="420770"/>
            </a:xfrm>
            <a:prstGeom prst="rect">
              <a:avLst/>
            </a:prstGeom>
            <a:blipFill>
              <a:blip r:embed="rId6">
                <a:alphaModFix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w="15873" cap="rnd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r" defTabSz="914400" rtl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he-IL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 pitchFamily="34"/>
              </a:endParaRPr>
            </a:p>
          </p:txBody>
        </p:sp>
        <p:sp>
          <p:nvSpPr>
            <p:cNvPr id="12" name="צורה חופשית: צורה 11">
              <a:extLst>
                <a:ext uri="{FF2B5EF4-FFF2-40B4-BE49-F238E27FC236}">
                  <a16:creationId xmlns:a16="http://schemas.microsoft.com/office/drawing/2014/main" id="{7F815078-2DC4-E2FE-7142-CB6A3DA7BEDA}"/>
                </a:ext>
              </a:extLst>
            </p:cNvPr>
            <p:cNvSpPr/>
            <p:nvPr/>
          </p:nvSpPr>
          <p:spPr>
            <a:xfrm>
              <a:off x="1693249" y="4136608"/>
              <a:ext cx="6641122" cy="7650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641127"/>
                <a:gd name="f7" fmla="val 765040"/>
                <a:gd name="f8" fmla="+- 0 0 -90"/>
                <a:gd name="f9" fmla="*/ f3 1 6641127"/>
                <a:gd name="f10" fmla="*/ f4 1 765040"/>
                <a:gd name="f11" fmla="+- f7 0 f5"/>
                <a:gd name="f12" fmla="+- f6 0 f5"/>
                <a:gd name="f13" fmla="*/ f8 f0 1"/>
                <a:gd name="f14" fmla="*/ f12 1 6641127"/>
                <a:gd name="f15" fmla="*/ f11 1 765040"/>
                <a:gd name="f16" fmla="*/ 0 f12 1"/>
                <a:gd name="f17" fmla="*/ 0 f11 1"/>
                <a:gd name="f18" fmla="*/ 6641127 f12 1"/>
                <a:gd name="f19" fmla="*/ 765040 f11 1"/>
                <a:gd name="f20" fmla="*/ f13 1 f2"/>
                <a:gd name="f21" fmla="*/ f16 1 6641127"/>
                <a:gd name="f22" fmla="*/ f17 1 765040"/>
                <a:gd name="f23" fmla="*/ f18 1 6641127"/>
                <a:gd name="f24" fmla="*/ f19 1 76504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6641127" h="76504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80970" tIns="80970" rIns="80970" bIns="80970" anchor="ctr" anchorCtr="0" compatLnSpc="1">
              <a:noAutofit/>
            </a:bodyPr>
            <a:lstStyle/>
            <a:p>
              <a:pPr marL="0" marR="0" lvl="0" indent="0" algn="l" defTabSz="88899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FFFFFF"/>
                  </a:solidFill>
                  <a:uFillTx/>
                  <a:latin typeface="Century Gothic"/>
                </a:rPr>
                <a:t>Enterprise Tier: API + team tools</a:t>
              </a:r>
            </a:p>
          </p:txBody>
        </p:sp>
        <p:sp>
          <p:nvSpPr>
            <p:cNvPr id="13" name="צורה חופשית: צורה 12">
              <a:extLst>
                <a:ext uri="{FF2B5EF4-FFF2-40B4-BE49-F238E27FC236}">
                  <a16:creationId xmlns:a16="http://schemas.microsoft.com/office/drawing/2014/main" id="{1D688A95-C6DD-EB9E-50F3-F1B8D99D932E}"/>
                </a:ext>
              </a:extLst>
            </p:cNvPr>
            <p:cNvSpPr/>
            <p:nvPr/>
          </p:nvSpPr>
          <p:spPr>
            <a:xfrm>
              <a:off x="809628" y="5092915"/>
              <a:ext cx="7524753" cy="765041"/>
            </a:xfrm>
            <a:custGeom>
              <a:avLst>
                <a:gd name="f1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2160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CCD5EA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r" defTabSz="914400" rtl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he-IL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 pitchFamily="34"/>
              </a:endParaRPr>
            </a:p>
          </p:txBody>
        </p:sp>
        <p:sp>
          <p:nvSpPr>
            <p:cNvPr id="14" name="מלבן 13" descr="מחפר">
              <a:extLst>
                <a:ext uri="{FF2B5EF4-FFF2-40B4-BE49-F238E27FC236}">
                  <a16:creationId xmlns:a16="http://schemas.microsoft.com/office/drawing/2014/main" id="{2F17BF74-3DA0-BDE1-D08F-F90D9795F6BD}"/>
                </a:ext>
              </a:extLst>
            </p:cNvPr>
            <p:cNvSpPr/>
            <p:nvPr/>
          </p:nvSpPr>
          <p:spPr>
            <a:xfrm>
              <a:off x="1041053" y="5265042"/>
              <a:ext cx="420770" cy="420770"/>
            </a:xfrm>
            <a:prstGeom prst="rect">
              <a:avLst/>
            </a:prstGeom>
            <a:blipFill>
              <a:blip r:embed="rId8">
                <a:alphaModFix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 w="15873" cap="rnd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r" defTabSz="914400" rtl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he-IL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 pitchFamily="34"/>
              </a:endParaRPr>
            </a:p>
          </p:txBody>
        </p:sp>
        <p:sp>
          <p:nvSpPr>
            <p:cNvPr id="15" name="צורה חופשית: צורה 14">
              <a:extLst>
                <a:ext uri="{FF2B5EF4-FFF2-40B4-BE49-F238E27FC236}">
                  <a16:creationId xmlns:a16="http://schemas.microsoft.com/office/drawing/2014/main" id="{286929C7-C881-D96A-2BF4-C4888F0B4EF6}"/>
                </a:ext>
              </a:extLst>
            </p:cNvPr>
            <p:cNvSpPr/>
            <p:nvPr/>
          </p:nvSpPr>
          <p:spPr>
            <a:xfrm>
              <a:off x="1693249" y="5092915"/>
              <a:ext cx="6641122" cy="7650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641127"/>
                <a:gd name="f7" fmla="val 765040"/>
                <a:gd name="f8" fmla="+- 0 0 -90"/>
                <a:gd name="f9" fmla="*/ f3 1 6641127"/>
                <a:gd name="f10" fmla="*/ f4 1 765040"/>
                <a:gd name="f11" fmla="+- f7 0 f5"/>
                <a:gd name="f12" fmla="+- f6 0 f5"/>
                <a:gd name="f13" fmla="*/ f8 f0 1"/>
                <a:gd name="f14" fmla="*/ f12 1 6641127"/>
                <a:gd name="f15" fmla="*/ f11 1 765040"/>
                <a:gd name="f16" fmla="*/ 0 f12 1"/>
                <a:gd name="f17" fmla="*/ 0 f11 1"/>
                <a:gd name="f18" fmla="*/ 6641127 f12 1"/>
                <a:gd name="f19" fmla="*/ 765040 f11 1"/>
                <a:gd name="f20" fmla="*/ f13 1 f2"/>
                <a:gd name="f21" fmla="*/ f16 1 6641127"/>
                <a:gd name="f22" fmla="*/ f17 1 765040"/>
                <a:gd name="f23" fmla="*/ f18 1 6641127"/>
                <a:gd name="f24" fmla="*/ f19 1 76504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6641127" h="76504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80970" tIns="80970" rIns="80970" bIns="80970" anchor="ctr" anchorCtr="0" compatLnSpc="1">
              <a:noAutofit/>
            </a:bodyPr>
            <a:lstStyle/>
            <a:p>
              <a:pPr marL="0" marR="0" lvl="0" indent="0" algn="l" defTabSz="88899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FFFFFF"/>
                  </a:solidFill>
                  <a:uFillTx/>
                  <a:latin typeface="Century Gothic"/>
                </a:rPr>
                <a:t>Optional revenue stream: % cut from deployments</a:t>
              </a:r>
            </a:p>
          </p:txBody>
        </p:sp>
      </p:grpSp>
      <p:pic>
        <p:nvPicPr>
          <p:cNvPr id="16" name="Picture 30" descr="A blue lock with a yellow and purple chain&#10;&#10;AI-generated content may be incorrect.">
            <a:extLst>
              <a:ext uri="{FF2B5EF4-FFF2-40B4-BE49-F238E27FC236}">
                <a16:creationId xmlns:a16="http://schemas.microsoft.com/office/drawing/2014/main" id="{A7A16995-4FE5-A570-9A2F-D1B2C1B102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6883" y="6168222"/>
            <a:ext cx="809783" cy="7893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77B5E-1867-F533-4A23-E640E5B5C9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700" y="348861"/>
            <a:ext cx="7533019" cy="877732"/>
          </a:xfrm>
        </p:spPr>
        <p:txBody>
          <a:bodyPr anchor="ctr">
            <a:normAutofit/>
          </a:bodyPr>
          <a:lstStyle/>
          <a:p>
            <a:pPr lvl="0"/>
            <a:r>
              <a:rPr lang="en-US" sz="3500">
                <a:solidFill>
                  <a:srgbClr val="FFFFFF"/>
                </a:solidFill>
                <a:latin typeface="Calibri"/>
              </a:rPr>
              <a:t>Financial Roadmap</a:t>
            </a:r>
          </a:p>
        </p:txBody>
      </p:sp>
      <p:grpSp>
        <p:nvGrpSpPr>
          <p:cNvPr id="3" name="Content Placeholder 2">
            <a:extLst>
              <a:ext uri="{FF2B5EF4-FFF2-40B4-BE49-F238E27FC236}">
                <a16:creationId xmlns:a16="http://schemas.microsoft.com/office/drawing/2014/main" id="{737FF951-6D2D-BED6-2C85-D66F821DF5CB}"/>
              </a:ext>
            </a:extLst>
          </p:cNvPr>
          <p:cNvGrpSpPr/>
          <p:nvPr/>
        </p:nvGrpSpPr>
        <p:grpSpPr>
          <a:xfrm>
            <a:off x="489322" y="2517919"/>
            <a:ext cx="8183303" cy="3382118"/>
            <a:chOff x="489322" y="2517919"/>
            <a:chExt cx="8183303" cy="3382118"/>
          </a:xfrm>
        </p:grpSpPr>
        <p:sp>
          <p:nvSpPr>
            <p:cNvPr id="4" name="צורה חופשית: צורה 3">
              <a:extLst>
                <a:ext uri="{FF2B5EF4-FFF2-40B4-BE49-F238E27FC236}">
                  <a16:creationId xmlns:a16="http://schemas.microsoft.com/office/drawing/2014/main" id="{4D261DB3-CBD3-6AD3-431C-441D817D630B}"/>
                </a:ext>
              </a:extLst>
            </p:cNvPr>
            <p:cNvSpPr/>
            <p:nvPr/>
          </p:nvSpPr>
          <p:spPr>
            <a:xfrm>
              <a:off x="2852644" y="3181737"/>
              <a:ext cx="513371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376"/>
                <a:gd name="f7" fmla="val 91440"/>
                <a:gd name="f8" fmla="val 45720"/>
                <a:gd name="f9" fmla="+- 0 0 -90"/>
                <a:gd name="f10" fmla="*/ f3 1 513376"/>
                <a:gd name="f11" fmla="*/ f4 1 91440"/>
                <a:gd name="f12" fmla="+- f7 0 f5"/>
                <a:gd name="f13" fmla="+- f6 0 f5"/>
                <a:gd name="f14" fmla="*/ f9 f0 1"/>
                <a:gd name="f15" fmla="*/ f13 1 513376"/>
                <a:gd name="f16" fmla="*/ f12 1 91440"/>
                <a:gd name="f17" fmla="*/ 0 f13 1"/>
                <a:gd name="f18" fmla="*/ 45720 f12 1"/>
                <a:gd name="f19" fmla="*/ 513376 f13 1"/>
                <a:gd name="f20" fmla="*/ f14 1 f2"/>
                <a:gd name="f21" fmla="*/ f17 1 513376"/>
                <a:gd name="f22" fmla="*/ f18 1 91440"/>
                <a:gd name="f23" fmla="*/ f19 1 513376"/>
                <a:gd name="f24" fmla="*/ f5 1 f15"/>
                <a:gd name="f25" fmla="*/ f6 1 f15"/>
                <a:gd name="f26" fmla="*/ f5 1 f16"/>
                <a:gd name="f27" fmla="*/ f7 1 f16"/>
                <a:gd name="f28" fmla="+- f20 0 f1"/>
                <a:gd name="f29" fmla="*/ f21 1 f15"/>
                <a:gd name="f30" fmla="*/ f22 1 f16"/>
                <a:gd name="f31" fmla="*/ f23 1 f15"/>
                <a:gd name="f32" fmla="*/ f24 f10 1"/>
                <a:gd name="f33" fmla="*/ f25 f10 1"/>
                <a:gd name="f34" fmla="*/ f27 f11 1"/>
                <a:gd name="f35" fmla="*/ f26 f11 1"/>
                <a:gd name="f36" fmla="*/ f29 f10 1"/>
                <a:gd name="f37" fmla="*/ f30 f11 1"/>
                <a:gd name="f38" fmla="*/ f31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36" y="f37"/>
                </a:cxn>
                <a:cxn ang="f28">
                  <a:pos x="f38" y="f37"/>
                </a:cxn>
              </a:cxnLst>
              <a:rect l="f32" t="f35" r="f33" b="f34"/>
              <a:pathLst>
                <a:path w="513376" h="91440">
                  <a:moveTo>
                    <a:pt x="f5" y="f8"/>
                  </a:moveTo>
                  <a:lnTo>
                    <a:pt x="f6" y="f8"/>
                  </a:lnTo>
                </a:path>
              </a:pathLst>
            </a:custGeom>
            <a:noFill/>
            <a:ln w="9528" cap="rnd">
              <a:solidFill>
                <a:srgbClr val="7CCA62"/>
              </a:solidFill>
              <a:prstDash val="solid"/>
              <a:miter/>
              <a:tailEnd type="arrow"/>
            </a:ln>
          </p:spPr>
          <p:txBody>
            <a:bodyPr vert="horz" wrap="square" lIns="255785" tIns="43004" rIns="255785" bIns="43004" anchor="ctr" anchorCtr="1" compatLnSpc="1">
              <a:noAutofit/>
            </a:bodyPr>
            <a:lstStyle/>
            <a:p>
              <a:pPr marL="0" marR="0" lvl="0" indent="0" algn="ctr" defTabSz="2222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endParaRPr>
            </a:p>
          </p:txBody>
        </p:sp>
        <p:sp>
          <p:nvSpPr>
            <p:cNvPr id="5" name="צורה חופשית: צורה 4">
              <a:extLst>
                <a:ext uri="{FF2B5EF4-FFF2-40B4-BE49-F238E27FC236}">
                  <a16:creationId xmlns:a16="http://schemas.microsoft.com/office/drawing/2014/main" id="{9DECEA0A-0BEE-209F-CCB6-246ACF4D7BDE}"/>
                </a:ext>
              </a:extLst>
            </p:cNvPr>
            <p:cNvSpPr/>
            <p:nvPr/>
          </p:nvSpPr>
          <p:spPr>
            <a:xfrm>
              <a:off x="489322" y="2517919"/>
              <a:ext cx="2365113" cy="14190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365117"/>
                <a:gd name="f7" fmla="val 1419070"/>
                <a:gd name="f8" fmla="+- 0 0 -90"/>
                <a:gd name="f9" fmla="*/ f3 1 2365117"/>
                <a:gd name="f10" fmla="*/ f4 1 1419070"/>
                <a:gd name="f11" fmla="+- f7 0 f5"/>
                <a:gd name="f12" fmla="+- f6 0 f5"/>
                <a:gd name="f13" fmla="*/ f8 f0 1"/>
                <a:gd name="f14" fmla="*/ f12 1 2365117"/>
                <a:gd name="f15" fmla="*/ f11 1 1419070"/>
                <a:gd name="f16" fmla="*/ 0 f12 1"/>
                <a:gd name="f17" fmla="*/ 0 f11 1"/>
                <a:gd name="f18" fmla="*/ 2365117 f12 1"/>
                <a:gd name="f19" fmla="*/ 1419070 f11 1"/>
                <a:gd name="f20" fmla="*/ f13 1 f2"/>
                <a:gd name="f21" fmla="*/ f16 1 2365117"/>
                <a:gd name="f22" fmla="*/ f17 1 1419070"/>
                <a:gd name="f23" fmla="*/ f18 1 2365117"/>
                <a:gd name="f24" fmla="*/ f19 1 141907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2365117" h="141907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7CCA62"/>
            </a:solidFill>
            <a:ln w="15873" cap="rnd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15891" tIns="121651" rIns="115891" bIns="121651" anchor="ctr" anchorCtr="1" compatLnSpc="1">
              <a:noAutofit/>
            </a:bodyPr>
            <a:lstStyle/>
            <a:p>
              <a:pPr marL="0" marR="0" lvl="0" indent="0" algn="ctr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500" b="0" i="0" u="none" strike="noStrike" kern="1200" cap="none" spc="0" baseline="0">
                  <a:solidFill>
                    <a:srgbClr val="FFFFFF"/>
                  </a:solidFill>
                  <a:uFillTx/>
                  <a:latin typeface="Century Gothic"/>
                </a:rPr>
                <a:t>Projections:</a:t>
              </a:r>
            </a:p>
          </p:txBody>
        </p:sp>
        <p:sp>
          <p:nvSpPr>
            <p:cNvPr id="6" name="צורה חופשית: צורה 5">
              <a:extLst>
                <a:ext uri="{FF2B5EF4-FFF2-40B4-BE49-F238E27FC236}">
                  <a16:creationId xmlns:a16="http://schemas.microsoft.com/office/drawing/2014/main" id="{A5D36C67-68FB-F323-C796-ACB8595D320B}"/>
                </a:ext>
              </a:extLst>
            </p:cNvPr>
            <p:cNvSpPr/>
            <p:nvPr/>
          </p:nvSpPr>
          <p:spPr>
            <a:xfrm>
              <a:off x="5761734" y="3181737"/>
              <a:ext cx="513371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376"/>
                <a:gd name="f7" fmla="val 91440"/>
                <a:gd name="f8" fmla="val 45720"/>
                <a:gd name="f9" fmla="+- 0 0 -90"/>
                <a:gd name="f10" fmla="*/ f3 1 513376"/>
                <a:gd name="f11" fmla="*/ f4 1 91440"/>
                <a:gd name="f12" fmla="+- f7 0 f5"/>
                <a:gd name="f13" fmla="+- f6 0 f5"/>
                <a:gd name="f14" fmla="*/ f9 f0 1"/>
                <a:gd name="f15" fmla="*/ f13 1 513376"/>
                <a:gd name="f16" fmla="*/ f12 1 91440"/>
                <a:gd name="f17" fmla="*/ 0 f13 1"/>
                <a:gd name="f18" fmla="*/ 45720 f12 1"/>
                <a:gd name="f19" fmla="*/ 513376 f13 1"/>
                <a:gd name="f20" fmla="*/ f14 1 f2"/>
                <a:gd name="f21" fmla="*/ f17 1 513376"/>
                <a:gd name="f22" fmla="*/ f18 1 91440"/>
                <a:gd name="f23" fmla="*/ f19 1 513376"/>
                <a:gd name="f24" fmla="*/ f5 1 f15"/>
                <a:gd name="f25" fmla="*/ f6 1 f15"/>
                <a:gd name="f26" fmla="*/ f5 1 f16"/>
                <a:gd name="f27" fmla="*/ f7 1 f16"/>
                <a:gd name="f28" fmla="+- f20 0 f1"/>
                <a:gd name="f29" fmla="*/ f21 1 f15"/>
                <a:gd name="f30" fmla="*/ f22 1 f16"/>
                <a:gd name="f31" fmla="*/ f23 1 f15"/>
                <a:gd name="f32" fmla="*/ f24 f10 1"/>
                <a:gd name="f33" fmla="*/ f25 f10 1"/>
                <a:gd name="f34" fmla="*/ f27 f11 1"/>
                <a:gd name="f35" fmla="*/ f26 f11 1"/>
                <a:gd name="f36" fmla="*/ f29 f10 1"/>
                <a:gd name="f37" fmla="*/ f30 f11 1"/>
                <a:gd name="f38" fmla="*/ f31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36" y="f37"/>
                </a:cxn>
                <a:cxn ang="f28">
                  <a:pos x="f38" y="f37"/>
                </a:cxn>
              </a:cxnLst>
              <a:rect l="f32" t="f35" r="f33" b="f34"/>
              <a:pathLst>
                <a:path w="513376" h="91440">
                  <a:moveTo>
                    <a:pt x="f5" y="f8"/>
                  </a:moveTo>
                  <a:lnTo>
                    <a:pt x="f6" y="f8"/>
                  </a:lnTo>
                </a:path>
              </a:pathLst>
            </a:custGeom>
            <a:noFill/>
            <a:ln w="9528" cap="rnd">
              <a:solidFill>
                <a:srgbClr val="88C75A"/>
              </a:solidFill>
              <a:prstDash val="solid"/>
              <a:miter/>
              <a:tailEnd type="arrow"/>
            </a:ln>
          </p:spPr>
          <p:txBody>
            <a:bodyPr vert="horz" wrap="square" lIns="255785" tIns="43004" rIns="255785" bIns="43004" anchor="ctr" anchorCtr="1" compatLnSpc="1">
              <a:noAutofit/>
            </a:bodyPr>
            <a:lstStyle/>
            <a:p>
              <a:pPr marL="0" marR="0" lvl="0" indent="0" algn="ctr" defTabSz="2222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endParaRPr>
            </a:p>
          </p:txBody>
        </p:sp>
        <p:sp>
          <p:nvSpPr>
            <p:cNvPr id="7" name="צורה חופשית: צורה 6">
              <a:extLst>
                <a:ext uri="{FF2B5EF4-FFF2-40B4-BE49-F238E27FC236}">
                  <a16:creationId xmlns:a16="http://schemas.microsoft.com/office/drawing/2014/main" id="{05E82B79-867A-ED66-DA78-779AE7C93AC3}"/>
                </a:ext>
              </a:extLst>
            </p:cNvPr>
            <p:cNvSpPr/>
            <p:nvPr/>
          </p:nvSpPr>
          <p:spPr>
            <a:xfrm>
              <a:off x="3398422" y="2517919"/>
              <a:ext cx="2365113" cy="14190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365117"/>
                <a:gd name="f7" fmla="val 1419070"/>
                <a:gd name="f8" fmla="+- 0 0 -90"/>
                <a:gd name="f9" fmla="*/ f3 1 2365117"/>
                <a:gd name="f10" fmla="*/ f4 1 1419070"/>
                <a:gd name="f11" fmla="+- f7 0 f5"/>
                <a:gd name="f12" fmla="+- f6 0 f5"/>
                <a:gd name="f13" fmla="*/ f8 f0 1"/>
                <a:gd name="f14" fmla="*/ f12 1 2365117"/>
                <a:gd name="f15" fmla="*/ f11 1 1419070"/>
                <a:gd name="f16" fmla="*/ 0 f12 1"/>
                <a:gd name="f17" fmla="*/ 0 f11 1"/>
                <a:gd name="f18" fmla="*/ 2365117 f12 1"/>
                <a:gd name="f19" fmla="*/ 1419070 f11 1"/>
                <a:gd name="f20" fmla="*/ f13 1 f2"/>
                <a:gd name="f21" fmla="*/ f16 1 2365117"/>
                <a:gd name="f22" fmla="*/ f17 1 1419070"/>
                <a:gd name="f23" fmla="*/ f18 1 2365117"/>
                <a:gd name="f24" fmla="*/ f19 1 141907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2365117" h="141907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5C85C"/>
            </a:solidFill>
            <a:ln w="15873" cap="rnd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15891" tIns="121651" rIns="115891" bIns="121651" anchor="ctr" anchorCtr="1" compatLnSpc="1">
              <a:noAutofit/>
            </a:bodyPr>
            <a:lstStyle/>
            <a:p>
              <a:pPr marL="0" marR="0" lvl="0" indent="0" algn="ctr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500" b="0" i="0" u="none" strike="noStrike" kern="1200" cap="none" spc="0" baseline="0">
                  <a:solidFill>
                    <a:srgbClr val="FFFFFF"/>
                  </a:solidFill>
                  <a:uFillTx/>
                  <a:latin typeface="Century Gothic"/>
                </a:rPr>
                <a:t> Year 1: .001% Market Cap </a:t>
              </a:r>
            </a:p>
            <a:p>
              <a:pPr marL="0" marR="0" lvl="0" indent="0" algn="ctr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500" b="0" i="0" u="none" strike="noStrike" kern="1200" cap="none" spc="0" baseline="0">
                  <a:solidFill>
                    <a:srgbClr val="FFFFFF"/>
                  </a:solidFill>
                  <a:uFillTx/>
                  <a:latin typeface="Century Gothic"/>
                </a:rPr>
                <a:t>$25K MRR</a:t>
              </a:r>
            </a:p>
          </p:txBody>
        </p:sp>
        <p:sp>
          <p:nvSpPr>
            <p:cNvPr id="8" name="צורה חופשית: צורה 7">
              <a:extLst>
                <a:ext uri="{FF2B5EF4-FFF2-40B4-BE49-F238E27FC236}">
                  <a16:creationId xmlns:a16="http://schemas.microsoft.com/office/drawing/2014/main" id="{97C63456-534E-AE57-9602-251395E54B70}"/>
                </a:ext>
              </a:extLst>
            </p:cNvPr>
            <p:cNvSpPr/>
            <p:nvPr/>
          </p:nvSpPr>
          <p:spPr>
            <a:xfrm>
              <a:off x="1671879" y="3935193"/>
              <a:ext cx="5818190" cy="51337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818187"/>
                <a:gd name="f7" fmla="val 513376"/>
                <a:gd name="f8" fmla="val 273788"/>
                <a:gd name="f9" fmla="+- 0 0 -90"/>
                <a:gd name="f10" fmla="*/ f3 1 5818187"/>
                <a:gd name="f11" fmla="*/ f4 1 513376"/>
                <a:gd name="f12" fmla="+- f7 0 f5"/>
                <a:gd name="f13" fmla="+- f6 0 f5"/>
                <a:gd name="f14" fmla="*/ f9 f0 1"/>
                <a:gd name="f15" fmla="*/ f13 1 5818187"/>
                <a:gd name="f16" fmla="*/ f12 1 513376"/>
                <a:gd name="f17" fmla="*/ 5818187 f13 1"/>
                <a:gd name="f18" fmla="*/ 0 f12 1"/>
                <a:gd name="f19" fmla="*/ 273788 f12 1"/>
                <a:gd name="f20" fmla="*/ 0 f13 1"/>
                <a:gd name="f21" fmla="*/ 513376 f12 1"/>
                <a:gd name="f22" fmla="*/ f14 1 f2"/>
                <a:gd name="f23" fmla="*/ f17 1 5818187"/>
                <a:gd name="f24" fmla="*/ f18 1 513376"/>
                <a:gd name="f25" fmla="*/ f19 1 513376"/>
                <a:gd name="f26" fmla="*/ f20 1 5818187"/>
                <a:gd name="f27" fmla="*/ f21 1 513376"/>
                <a:gd name="f28" fmla="*/ f5 1 f15"/>
                <a:gd name="f29" fmla="*/ f6 1 f15"/>
                <a:gd name="f30" fmla="*/ f5 1 f16"/>
                <a:gd name="f31" fmla="*/ f7 1 f16"/>
                <a:gd name="f32" fmla="+- f22 0 f1"/>
                <a:gd name="f33" fmla="*/ f23 1 f15"/>
                <a:gd name="f34" fmla="*/ f24 1 f16"/>
                <a:gd name="f35" fmla="*/ f25 1 f16"/>
                <a:gd name="f36" fmla="*/ f26 1 f15"/>
                <a:gd name="f37" fmla="*/ f27 1 f16"/>
                <a:gd name="f38" fmla="*/ f28 f10 1"/>
                <a:gd name="f39" fmla="*/ f29 f10 1"/>
                <a:gd name="f40" fmla="*/ f31 f11 1"/>
                <a:gd name="f41" fmla="*/ f30 f11 1"/>
                <a:gd name="f42" fmla="*/ f33 f10 1"/>
                <a:gd name="f43" fmla="*/ f34 f11 1"/>
                <a:gd name="f44" fmla="*/ f35 f11 1"/>
                <a:gd name="f45" fmla="*/ f36 f10 1"/>
                <a:gd name="f46" fmla="*/ f37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42" y="f43"/>
                </a:cxn>
                <a:cxn ang="f32">
                  <a:pos x="f42" y="f44"/>
                </a:cxn>
                <a:cxn ang="f32">
                  <a:pos x="f45" y="f44"/>
                </a:cxn>
                <a:cxn ang="f32">
                  <a:pos x="f45" y="f46"/>
                </a:cxn>
              </a:cxnLst>
              <a:rect l="f38" t="f41" r="f39" b="f40"/>
              <a:pathLst>
                <a:path w="5818187" h="513376">
                  <a:moveTo>
                    <a:pt x="f6" y="f5"/>
                  </a:moveTo>
                  <a:lnTo>
                    <a:pt x="f6" y="f8"/>
                  </a:lnTo>
                  <a:lnTo>
                    <a:pt x="f5" y="f8"/>
                  </a:lnTo>
                  <a:lnTo>
                    <a:pt x="f5" y="f7"/>
                  </a:lnTo>
                </a:path>
              </a:pathLst>
            </a:custGeom>
            <a:noFill/>
            <a:ln w="9528" cap="rnd">
              <a:solidFill>
                <a:srgbClr val="95C551"/>
              </a:solidFill>
              <a:prstDash val="solid"/>
              <a:miter/>
              <a:tailEnd type="arrow"/>
            </a:ln>
          </p:spPr>
          <p:txBody>
            <a:bodyPr vert="horz" wrap="square" lIns="2775706" tIns="253965" rIns="2775706" bIns="253965" anchor="ctr" anchorCtr="1" compatLnSpc="1">
              <a:noAutofit/>
            </a:bodyPr>
            <a:lstStyle/>
            <a:p>
              <a:pPr marL="0" marR="0" lvl="0" indent="0" algn="ctr" defTabSz="2222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endParaRPr>
            </a:p>
          </p:txBody>
        </p:sp>
        <p:sp>
          <p:nvSpPr>
            <p:cNvPr id="9" name="צורה חופשית: צורה 8">
              <a:extLst>
                <a:ext uri="{FF2B5EF4-FFF2-40B4-BE49-F238E27FC236}">
                  <a16:creationId xmlns:a16="http://schemas.microsoft.com/office/drawing/2014/main" id="{08BC9581-466D-B519-C679-C197385BC0E9}"/>
                </a:ext>
              </a:extLst>
            </p:cNvPr>
            <p:cNvSpPr/>
            <p:nvPr/>
          </p:nvSpPr>
          <p:spPr>
            <a:xfrm>
              <a:off x="6307512" y="2517919"/>
              <a:ext cx="2365113" cy="14190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365117"/>
                <a:gd name="f7" fmla="val 1419070"/>
                <a:gd name="f8" fmla="+- 0 0 -90"/>
                <a:gd name="f9" fmla="*/ f3 1 2365117"/>
                <a:gd name="f10" fmla="*/ f4 1 1419070"/>
                <a:gd name="f11" fmla="+- f7 0 f5"/>
                <a:gd name="f12" fmla="+- f6 0 f5"/>
                <a:gd name="f13" fmla="*/ f8 f0 1"/>
                <a:gd name="f14" fmla="*/ f12 1 2365117"/>
                <a:gd name="f15" fmla="*/ f11 1 1419070"/>
                <a:gd name="f16" fmla="*/ 0 f12 1"/>
                <a:gd name="f17" fmla="*/ 0 f11 1"/>
                <a:gd name="f18" fmla="*/ 2365117 f12 1"/>
                <a:gd name="f19" fmla="*/ 1419070 f11 1"/>
                <a:gd name="f20" fmla="*/ f13 1 f2"/>
                <a:gd name="f21" fmla="*/ f16 1 2365117"/>
                <a:gd name="f22" fmla="*/ f17 1 1419070"/>
                <a:gd name="f23" fmla="*/ f18 1 2365117"/>
                <a:gd name="f24" fmla="*/ f19 1 141907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2365117" h="141907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EC656"/>
            </a:solidFill>
            <a:ln w="15873" cap="rnd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15891" tIns="121651" rIns="115891" bIns="121651" anchor="ctr" anchorCtr="1" compatLnSpc="1">
              <a:noAutofit/>
            </a:bodyPr>
            <a:lstStyle/>
            <a:p>
              <a:pPr marL="0" marR="0" lvl="0" indent="0" algn="ctr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500" b="0" i="0" u="none" strike="noStrike" kern="1200" cap="none" spc="0" baseline="0">
                  <a:solidFill>
                    <a:srgbClr val="FFFFFF"/>
                  </a:solidFill>
                  <a:uFillTx/>
                  <a:latin typeface="Century Gothic"/>
                </a:rPr>
                <a:t>Year 3: .01% Market Cap $250K MRR</a:t>
              </a:r>
            </a:p>
          </p:txBody>
        </p:sp>
        <p:sp>
          <p:nvSpPr>
            <p:cNvPr id="10" name="צורה חופשית: צורה 9">
              <a:extLst>
                <a:ext uri="{FF2B5EF4-FFF2-40B4-BE49-F238E27FC236}">
                  <a16:creationId xmlns:a16="http://schemas.microsoft.com/office/drawing/2014/main" id="{4EF3C66B-1AA2-582D-2D51-5B3D628AD5CB}"/>
                </a:ext>
              </a:extLst>
            </p:cNvPr>
            <p:cNvSpPr/>
            <p:nvPr/>
          </p:nvSpPr>
          <p:spPr>
            <a:xfrm>
              <a:off x="2852644" y="5144789"/>
              <a:ext cx="513371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376"/>
                <a:gd name="f7" fmla="val 91440"/>
                <a:gd name="f8" fmla="val 45720"/>
                <a:gd name="f9" fmla="+- 0 0 -90"/>
                <a:gd name="f10" fmla="*/ f3 1 513376"/>
                <a:gd name="f11" fmla="*/ f4 1 91440"/>
                <a:gd name="f12" fmla="+- f7 0 f5"/>
                <a:gd name="f13" fmla="+- f6 0 f5"/>
                <a:gd name="f14" fmla="*/ f9 f0 1"/>
                <a:gd name="f15" fmla="*/ f13 1 513376"/>
                <a:gd name="f16" fmla="*/ f12 1 91440"/>
                <a:gd name="f17" fmla="*/ 0 f13 1"/>
                <a:gd name="f18" fmla="*/ 45720 f12 1"/>
                <a:gd name="f19" fmla="*/ 513376 f13 1"/>
                <a:gd name="f20" fmla="*/ f14 1 f2"/>
                <a:gd name="f21" fmla="*/ f17 1 513376"/>
                <a:gd name="f22" fmla="*/ f18 1 91440"/>
                <a:gd name="f23" fmla="*/ f19 1 513376"/>
                <a:gd name="f24" fmla="*/ f5 1 f15"/>
                <a:gd name="f25" fmla="*/ f6 1 f15"/>
                <a:gd name="f26" fmla="*/ f5 1 f16"/>
                <a:gd name="f27" fmla="*/ f7 1 f16"/>
                <a:gd name="f28" fmla="+- f20 0 f1"/>
                <a:gd name="f29" fmla="*/ f21 1 f15"/>
                <a:gd name="f30" fmla="*/ f22 1 f16"/>
                <a:gd name="f31" fmla="*/ f23 1 f15"/>
                <a:gd name="f32" fmla="*/ f24 f10 1"/>
                <a:gd name="f33" fmla="*/ f25 f10 1"/>
                <a:gd name="f34" fmla="*/ f27 f11 1"/>
                <a:gd name="f35" fmla="*/ f26 f11 1"/>
                <a:gd name="f36" fmla="*/ f29 f10 1"/>
                <a:gd name="f37" fmla="*/ f30 f11 1"/>
                <a:gd name="f38" fmla="*/ f31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36" y="f37"/>
                </a:cxn>
                <a:cxn ang="f28">
                  <a:pos x="f38" y="f37"/>
                </a:cxn>
              </a:cxnLst>
              <a:rect l="f32" t="f35" r="f33" b="f34"/>
              <a:pathLst>
                <a:path w="513376" h="91440">
                  <a:moveTo>
                    <a:pt x="f5" y="f8"/>
                  </a:moveTo>
                  <a:lnTo>
                    <a:pt x="f6" y="f8"/>
                  </a:lnTo>
                </a:path>
              </a:pathLst>
            </a:custGeom>
            <a:noFill/>
            <a:ln w="9528" cap="rnd">
              <a:solidFill>
                <a:srgbClr val="A5C249"/>
              </a:solidFill>
              <a:prstDash val="solid"/>
              <a:miter/>
              <a:tailEnd type="arrow"/>
            </a:ln>
          </p:spPr>
          <p:txBody>
            <a:bodyPr vert="horz" wrap="square" lIns="255785" tIns="43004" rIns="255785" bIns="43004" anchor="ctr" anchorCtr="1" compatLnSpc="1">
              <a:noAutofit/>
            </a:bodyPr>
            <a:lstStyle/>
            <a:p>
              <a:pPr marL="0" marR="0" lvl="0" indent="0" algn="ctr" defTabSz="2222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endParaRPr>
            </a:p>
          </p:txBody>
        </p:sp>
        <p:sp>
          <p:nvSpPr>
            <p:cNvPr id="11" name="צורה חופשית: צורה 10">
              <a:extLst>
                <a:ext uri="{FF2B5EF4-FFF2-40B4-BE49-F238E27FC236}">
                  <a16:creationId xmlns:a16="http://schemas.microsoft.com/office/drawing/2014/main" id="{E9DB6B5E-C3F7-07D5-3147-D14B947115B4}"/>
                </a:ext>
              </a:extLst>
            </p:cNvPr>
            <p:cNvSpPr/>
            <p:nvPr/>
          </p:nvSpPr>
          <p:spPr>
            <a:xfrm>
              <a:off x="489322" y="4480971"/>
              <a:ext cx="2365113" cy="14190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365117"/>
                <a:gd name="f7" fmla="val 1419070"/>
                <a:gd name="f8" fmla="+- 0 0 -90"/>
                <a:gd name="f9" fmla="*/ f3 1 2365117"/>
                <a:gd name="f10" fmla="*/ f4 1 1419070"/>
                <a:gd name="f11" fmla="+- f7 0 f5"/>
                <a:gd name="f12" fmla="+- f6 0 f5"/>
                <a:gd name="f13" fmla="*/ f8 f0 1"/>
                <a:gd name="f14" fmla="*/ f12 1 2365117"/>
                <a:gd name="f15" fmla="*/ f11 1 1419070"/>
                <a:gd name="f16" fmla="*/ 0 f12 1"/>
                <a:gd name="f17" fmla="*/ 0 f11 1"/>
                <a:gd name="f18" fmla="*/ 2365117 f12 1"/>
                <a:gd name="f19" fmla="*/ 1419070 f11 1"/>
                <a:gd name="f20" fmla="*/ f13 1 f2"/>
                <a:gd name="f21" fmla="*/ f16 1 2365117"/>
                <a:gd name="f22" fmla="*/ f17 1 1419070"/>
                <a:gd name="f23" fmla="*/ f18 1 2365117"/>
                <a:gd name="f24" fmla="*/ f19 1 141907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2365117" h="141907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9C44F"/>
            </a:solidFill>
            <a:ln w="15873" cap="rnd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15891" tIns="121651" rIns="115891" bIns="121651" anchor="ctr" anchorCtr="1" compatLnSpc="1">
              <a:noAutofit/>
            </a:bodyPr>
            <a:lstStyle/>
            <a:p>
              <a:pPr marL="0" marR="0" lvl="0" indent="0" algn="ctr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500" b="0" i="0" u="none" strike="noStrike" kern="1200" cap="none" spc="0" baseline="0">
                  <a:solidFill>
                    <a:srgbClr val="FFFFFF"/>
                  </a:solidFill>
                  <a:uFillTx/>
                  <a:latin typeface="Century Gothic"/>
                </a:rPr>
                <a:t> Year 6: .1% Market Cap $2.5M MRR</a:t>
              </a:r>
            </a:p>
          </p:txBody>
        </p:sp>
        <p:sp>
          <p:nvSpPr>
            <p:cNvPr id="12" name="צורה חופשית: צורה 11">
              <a:extLst>
                <a:ext uri="{FF2B5EF4-FFF2-40B4-BE49-F238E27FC236}">
                  <a16:creationId xmlns:a16="http://schemas.microsoft.com/office/drawing/2014/main" id="{9718D413-BEAC-82E8-5355-E99CE5EE6965}"/>
                </a:ext>
              </a:extLst>
            </p:cNvPr>
            <p:cNvSpPr/>
            <p:nvPr/>
          </p:nvSpPr>
          <p:spPr>
            <a:xfrm>
              <a:off x="3398422" y="4480971"/>
              <a:ext cx="2365113" cy="14190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365117"/>
                <a:gd name="f7" fmla="val 1419070"/>
                <a:gd name="f8" fmla="+- 0 0 -90"/>
                <a:gd name="f9" fmla="*/ f3 1 2365117"/>
                <a:gd name="f10" fmla="*/ f4 1 1419070"/>
                <a:gd name="f11" fmla="+- f7 0 f5"/>
                <a:gd name="f12" fmla="+- f6 0 f5"/>
                <a:gd name="f13" fmla="*/ f8 f0 1"/>
                <a:gd name="f14" fmla="*/ f12 1 2365117"/>
                <a:gd name="f15" fmla="*/ f11 1 1419070"/>
                <a:gd name="f16" fmla="*/ 0 f12 1"/>
                <a:gd name="f17" fmla="*/ 0 f11 1"/>
                <a:gd name="f18" fmla="*/ 2365117 f12 1"/>
                <a:gd name="f19" fmla="*/ 1419070 f11 1"/>
                <a:gd name="f20" fmla="*/ f13 1 f2"/>
                <a:gd name="f21" fmla="*/ f16 1 2365117"/>
                <a:gd name="f22" fmla="*/ f17 1 1419070"/>
                <a:gd name="f23" fmla="*/ f18 1 2365117"/>
                <a:gd name="f24" fmla="*/ f19 1 141907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2365117" h="141907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A5C249"/>
            </a:solidFill>
            <a:ln w="15873" cap="rnd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15891" tIns="121651" rIns="115891" bIns="121651" anchor="ctr" anchorCtr="1" compatLnSpc="1">
              <a:noAutofit/>
            </a:bodyPr>
            <a:lstStyle/>
            <a:p>
              <a:pPr marL="0" marR="0" lvl="0" indent="0" algn="ctr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500" b="0" i="0" u="none" strike="noStrike" kern="1200" cap="none" spc="0" baseline="0">
                  <a:solidFill>
                    <a:srgbClr val="FFFFFF"/>
                  </a:solidFill>
                  <a:uFillTx/>
                  <a:latin typeface="Century Gothic"/>
                </a:rPr>
                <a:t>Year 12: 10% Market Cap</a:t>
              </a:r>
            </a:p>
            <a:p>
              <a:pPr marL="0" marR="0" lvl="0" indent="0" algn="ctr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500" b="0" i="0" u="none" strike="noStrike" kern="1200" cap="none" spc="0" baseline="0">
                  <a:solidFill>
                    <a:srgbClr val="FFFFFF"/>
                  </a:solidFill>
                  <a:uFillTx/>
                  <a:latin typeface="Century Gothic"/>
                </a:rPr>
                <a:t>$250M MRR</a:t>
              </a:r>
            </a:p>
          </p:txBody>
        </p:sp>
      </p:grpSp>
      <p:pic>
        <p:nvPicPr>
          <p:cNvPr id="13" name="Picture 34" descr="A blue lock with a yellow and purple chain&#10;&#10;AI-generated content may be incorrect.">
            <a:extLst>
              <a:ext uri="{FF2B5EF4-FFF2-40B4-BE49-F238E27FC236}">
                <a16:creationId xmlns:a16="http://schemas.microsoft.com/office/drawing/2014/main" id="{86ED5BBE-278D-F367-D60B-14D57E24F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883" y="6168222"/>
            <a:ext cx="809783" cy="7893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5A9E-9C9A-6FDF-DD5B-A93C4C5E0F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403" y="190112"/>
            <a:ext cx="7421965" cy="1033665"/>
          </a:xfrm>
        </p:spPr>
        <p:txBody>
          <a:bodyPr>
            <a:normAutofit/>
          </a:bodyPr>
          <a:lstStyle/>
          <a:p>
            <a:pPr lvl="0"/>
            <a:r>
              <a:rPr lang="en-US" sz="3500">
                <a:solidFill>
                  <a:srgbClr val="FFFFFF"/>
                </a:solidFill>
                <a:latin typeface="Calibri"/>
              </a:rPr>
              <a:t>Competitive Landscape</a:t>
            </a:r>
          </a:p>
        </p:txBody>
      </p:sp>
      <p:grpSp>
        <p:nvGrpSpPr>
          <p:cNvPr id="3" name="Diagram 3">
            <a:extLst>
              <a:ext uri="{FF2B5EF4-FFF2-40B4-BE49-F238E27FC236}">
                <a16:creationId xmlns:a16="http://schemas.microsoft.com/office/drawing/2014/main" id="{27D1BEF4-283C-888E-57ED-3C905B6590DD}"/>
              </a:ext>
            </a:extLst>
          </p:cNvPr>
          <p:cNvGrpSpPr/>
          <p:nvPr/>
        </p:nvGrpSpPr>
        <p:grpSpPr>
          <a:xfrm>
            <a:off x="2246543" y="2264123"/>
            <a:ext cx="5104339" cy="3673476"/>
            <a:chOff x="2300776" y="2230047"/>
            <a:chExt cx="5104339" cy="3673476"/>
          </a:xfrm>
        </p:grpSpPr>
        <p:sp>
          <p:nvSpPr>
            <p:cNvPr id="4" name="צורה חופשית: צורה 3">
              <a:extLst>
                <a:ext uri="{FF2B5EF4-FFF2-40B4-BE49-F238E27FC236}">
                  <a16:creationId xmlns:a16="http://schemas.microsoft.com/office/drawing/2014/main" id="{07A637DD-28AF-FE76-D7FD-6A7B648452EF}"/>
                </a:ext>
              </a:extLst>
            </p:cNvPr>
            <p:cNvSpPr/>
            <p:nvPr/>
          </p:nvSpPr>
          <p:spPr>
            <a:xfrm>
              <a:off x="2300776" y="2230047"/>
              <a:ext cx="1081607" cy="36576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1608"/>
                <a:gd name="f7" fmla="val 3657600"/>
                <a:gd name="f8" fmla="val 108161"/>
                <a:gd name="f9" fmla="val 48425"/>
                <a:gd name="f10" fmla="val 973447"/>
                <a:gd name="f11" fmla="val 1033183"/>
                <a:gd name="f12" fmla="val 3549439"/>
                <a:gd name="f13" fmla="val 3609175"/>
                <a:gd name="f14" fmla="+- 0 0 -90"/>
                <a:gd name="f15" fmla="*/ f3 1 1081608"/>
                <a:gd name="f16" fmla="*/ f4 1 3657600"/>
                <a:gd name="f17" fmla="+- f7 0 f5"/>
                <a:gd name="f18" fmla="+- f6 0 f5"/>
                <a:gd name="f19" fmla="*/ f14 f0 1"/>
                <a:gd name="f20" fmla="*/ f18 1 1081608"/>
                <a:gd name="f21" fmla="*/ f17 1 3657600"/>
                <a:gd name="f22" fmla="*/ 0 f18 1"/>
                <a:gd name="f23" fmla="*/ 108161 f17 1"/>
                <a:gd name="f24" fmla="*/ 108161 f18 1"/>
                <a:gd name="f25" fmla="*/ 0 f17 1"/>
                <a:gd name="f26" fmla="*/ 973447 f18 1"/>
                <a:gd name="f27" fmla="*/ 1081608 f18 1"/>
                <a:gd name="f28" fmla="*/ 3549439 f17 1"/>
                <a:gd name="f29" fmla="*/ 3657600 f17 1"/>
                <a:gd name="f30" fmla="*/ f19 1 f2"/>
                <a:gd name="f31" fmla="*/ f22 1 1081608"/>
                <a:gd name="f32" fmla="*/ f23 1 3657600"/>
                <a:gd name="f33" fmla="*/ f24 1 1081608"/>
                <a:gd name="f34" fmla="*/ f25 1 3657600"/>
                <a:gd name="f35" fmla="*/ f26 1 1081608"/>
                <a:gd name="f36" fmla="*/ f27 1 1081608"/>
                <a:gd name="f37" fmla="*/ f28 1 3657600"/>
                <a:gd name="f38" fmla="*/ f29 1 3657600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1081608" h="3657600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CCD5EA"/>
            </a:solidFill>
            <a:ln cap="flat">
              <a:noFill/>
              <a:prstDash val="solid"/>
            </a:ln>
          </p:spPr>
          <p:txBody>
            <a:bodyPr vert="horz" wrap="square" lIns="49533" tIns="49533" rIns="49533" bIns="2609853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300" b="0" i="0" u="none" strike="noStrike" kern="1200" cap="none" spc="0" baseline="0">
                <a:solidFill>
                  <a:srgbClr val="000000"/>
                </a:solidFill>
                <a:uFillTx/>
                <a:latin typeface="Century Gothic"/>
              </a:endParaRPr>
            </a:p>
          </p:txBody>
        </p:sp>
        <p:sp>
          <p:nvSpPr>
            <p:cNvPr id="6" name="צורה חופשית: צורה 5">
              <a:extLst>
                <a:ext uri="{FF2B5EF4-FFF2-40B4-BE49-F238E27FC236}">
                  <a16:creationId xmlns:a16="http://schemas.microsoft.com/office/drawing/2014/main" id="{AF106974-0F51-578F-8E49-41964AE0FEBF}"/>
                </a:ext>
              </a:extLst>
            </p:cNvPr>
            <p:cNvSpPr/>
            <p:nvPr/>
          </p:nvSpPr>
          <p:spPr>
            <a:xfrm>
              <a:off x="2408941" y="3361298"/>
              <a:ext cx="856496" cy="6994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65286"/>
                <a:gd name="f7" fmla="val 423133"/>
                <a:gd name="f8" fmla="val 42313"/>
                <a:gd name="f9" fmla="val 18944"/>
                <a:gd name="f10" fmla="val 822973"/>
                <a:gd name="f11" fmla="val 846342"/>
                <a:gd name="f12" fmla="val 380820"/>
                <a:gd name="f13" fmla="val 404189"/>
                <a:gd name="f14" fmla="+- 0 0 -90"/>
                <a:gd name="f15" fmla="*/ f3 1 865286"/>
                <a:gd name="f16" fmla="*/ f4 1 423133"/>
                <a:gd name="f17" fmla="+- f7 0 f5"/>
                <a:gd name="f18" fmla="+- f6 0 f5"/>
                <a:gd name="f19" fmla="*/ f14 f0 1"/>
                <a:gd name="f20" fmla="*/ f18 1 865286"/>
                <a:gd name="f21" fmla="*/ f17 1 423133"/>
                <a:gd name="f22" fmla="*/ 0 f18 1"/>
                <a:gd name="f23" fmla="*/ 42313 f17 1"/>
                <a:gd name="f24" fmla="*/ 42313 f18 1"/>
                <a:gd name="f25" fmla="*/ 0 f17 1"/>
                <a:gd name="f26" fmla="*/ 822973 f18 1"/>
                <a:gd name="f27" fmla="*/ 865286 f18 1"/>
                <a:gd name="f28" fmla="*/ 380820 f17 1"/>
                <a:gd name="f29" fmla="*/ 423133 f17 1"/>
                <a:gd name="f30" fmla="*/ f19 1 f2"/>
                <a:gd name="f31" fmla="*/ f22 1 865286"/>
                <a:gd name="f32" fmla="*/ f23 1 423133"/>
                <a:gd name="f33" fmla="*/ f24 1 865286"/>
                <a:gd name="f34" fmla="*/ f25 1 423133"/>
                <a:gd name="f35" fmla="*/ f26 1 865286"/>
                <a:gd name="f36" fmla="*/ f27 1 865286"/>
                <a:gd name="f37" fmla="*/ f28 1 423133"/>
                <a:gd name="f38" fmla="*/ f29 1 423133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865286" h="423133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0F6FC6"/>
            </a:solidFill>
            <a:ln w="15873" cap="rnd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37792" tIns="31446" rIns="37792" bIns="31446" anchor="ctr" anchorCtr="1" compatLnSpc="1">
              <a:noAutofit/>
            </a:bodyPr>
            <a:lstStyle/>
            <a:p>
              <a:pPr marL="0" marR="0" lvl="0" indent="0" algn="ctr" defTabSz="44449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rPr>
                <a:t>Affordable</a:t>
              </a:r>
            </a:p>
          </p:txBody>
        </p:sp>
        <p:sp>
          <p:nvSpPr>
            <p:cNvPr id="9" name="צורה חופשית: צורה 8">
              <a:extLst>
                <a:ext uri="{FF2B5EF4-FFF2-40B4-BE49-F238E27FC236}">
                  <a16:creationId xmlns:a16="http://schemas.microsoft.com/office/drawing/2014/main" id="{3D515651-1390-6EC7-FD96-57967596FC61}"/>
                </a:ext>
              </a:extLst>
            </p:cNvPr>
            <p:cNvSpPr/>
            <p:nvPr/>
          </p:nvSpPr>
          <p:spPr>
            <a:xfrm>
              <a:off x="2415999" y="4857814"/>
              <a:ext cx="856496" cy="6994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65286"/>
                <a:gd name="f7" fmla="val 423133"/>
                <a:gd name="f8" fmla="val 42313"/>
                <a:gd name="f9" fmla="val 18944"/>
                <a:gd name="f10" fmla="val 822973"/>
                <a:gd name="f11" fmla="val 846342"/>
                <a:gd name="f12" fmla="val 380820"/>
                <a:gd name="f13" fmla="val 404189"/>
                <a:gd name="f14" fmla="+- 0 0 -90"/>
                <a:gd name="f15" fmla="*/ f3 1 865286"/>
                <a:gd name="f16" fmla="*/ f4 1 423133"/>
                <a:gd name="f17" fmla="+- f7 0 f5"/>
                <a:gd name="f18" fmla="+- f6 0 f5"/>
                <a:gd name="f19" fmla="*/ f14 f0 1"/>
                <a:gd name="f20" fmla="*/ f18 1 865286"/>
                <a:gd name="f21" fmla="*/ f17 1 423133"/>
                <a:gd name="f22" fmla="*/ 0 f18 1"/>
                <a:gd name="f23" fmla="*/ 42313 f17 1"/>
                <a:gd name="f24" fmla="*/ 42313 f18 1"/>
                <a:gd name="f25" fmla="*/ 0 f17 1"/>
                <a:gd name="f26" fmla="*/ 822973 f18 1"/>
                <a:gd name="f27" fmla="*/ 865286 f18 1"/>
                <a:gd name="f28" fmla="*/ 380820 f17 1"/>
                <a:gd name="f29" fmla="*/ 423133 f17 1"/>
                <a:gd name="f30" fmla="*/ f19 1 f2"/>
                <a:gd name="f31" fmla="*/ f22 1 865286"/>
                <a:gd name="f32" fmla="*/ f23 1 423133"/>
                <a:gd name="f33" fmla="*/ f24 1 865286"/>
                <a:gd name="f34" fmla="*/ f25 1 423133"/>
                <a:gd name="f35" fmla="*/ f26 1 865286"/>
                <a:gd name="f36" fmla="*/ f27 1 865286"/>
                <a:gd name="f37" fmla="*/ f28 1 423133"/>
                <a:gd name="f38" fmla="*/ f29 1 423133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865286" h="423133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0F6FC6"/>
            </a:solidFill>
            <a:ln w="15873" cap="rnd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37792" tIns="31446" rIns="37792" bIns="31446" anchor="ctr" anchorCtr="1" compatLnSpc="1">
              <a:noAutofit/>
            </a:bodyPr>
            <a:lstStyle/>
            <a:p>
              <a:pPr marL="0" marR="0" lvl="0" indent="0" algn="ctr" defTabSz="44449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rPr>
                <a:t>Integrity</a:t>
              </a:r>
            </a:p>
          </p:txBody>
        </p:sp>
        <p:sp>
          <p:nvSpPr>
            <p:cNvPr id="10" name="צורה חופשית: צורה 9">
              <a:extLst>
                <a:ext uri="{FF2B5EF4-FFF2-40B4-BE49-F238E27FC236}">
                  <a16:creationId xmlns:a16="http://schemas.microsoft.com/office/drawing/2014/main" id="{219B1759-5171-6BED-AE5F-55CAE504EAE1}"/>
                </a:ext>
              </a:extLst>
            </p:cNvPr>
            <p:cNvSpPr/>
            <p:nvPr/>
          </p:nvSpPr>
          <p:spPr>
            <a:xfrm>
              <a:off x="3436032" y="2230047"/>
              <a:ext cx="1268436" cy="36576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1608"/>
                <a:gd name="f7" fmla="val 3657600"/>
                <a:gd name="f8" fmla="val 108161"/>
                <a:gd name="f9" fmla="val 48425"/>
                <a:gd name="f10" fmla="val 973447"/>
                <a:gd name="f11" fmla="val 1033183"/>
                <a:gd name="f12" fmla="val 3549439"/>
                <a:gd name="f13" fmla="val 3609175"/>
                <a:gd name="f14" fmla="+- 0 0 -90"/>
                <a:gd name="f15" fmla="*/ f3 1 1081608"/>
                <a:gd name="f16" fmla="*/ f4 1 3657600"/>
                <a:gd name="f17" fmla="+- f7 0 f5"/>
                <a:gd name="f18" fmla="+- f6 0 f5"/>
                <a:gd name="f19" fmla="*/ f14 f0 1"/>
                <a:gd name="f20" fmla="*/ f18 1 1081608"/>
                <a:gd name="f21" fmla="*/ f17 1 3657600"/>
                <a:gd name="f22" fmla="*/ 0 f18 1"/>
                <a:gd name="f23" fmla="*/ 108161 f17 1"/>
                <a:gd name="f24" fmla="*/ 108161 f18 1"/>
                <a:gd name="f25" fmla="*/ 0 f17 1"/>
                <a:gd name="f26" fmla="*/ 973447 f18 1"/>
                <a:gd name="f27" fmla="*/ 1081608 f18 1"/>
                <a:gd name="f28" fmla="*/ 3549439 f17 1"/>
                <a:gd name="f29" fmla="*/ 3657600 f17 1"/>
                <a:gd name="f30" fmla="*/ f19 1 f2"/>
                <a:gd name="f31" fmla="*/ f22 1 1081608"/>
                <a:gd name="f32" fmla="*/ f23 1 3657600"/>
                <a:gd name="f33" fmla="*/ f24 1 1081608"/>
                <a:gd name="f34" fmla="*/ f25 1 3657600"/>
                <a:gd name="f35" fmla="*/ f26 1 1081608"/>
                <a:gd name="f36" fmla="*/ f27 1 1081608"/>
                <a:gd name="f37" fmla="*/ f28 1 3657600"/>
                <a:gd name="f38" fmla="*/ f29 1 3657600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1081608" h="3657600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CCD5EA"/>
            </a:solidFill>
            <a:ln cap="flat">
              <a:noFill/>
              <a:prstDash val="solid"/>
            </a:ln>
          </p:spPr>
          <p:txBody>
            <a:bodyPr vert="horz" wrap="square" lIns="49533" tIns="49533" rIns="49533" bIns="2609853" anchor="ctr" anchorCtr="1" compatLnSpc="1">
              <a:noAutofit/>
            </a:bodyPr>
            <a:lstStyle/>
            <a:p>
              <a:pPr lvl="0" algn="ctr" defTabSz="577845">
                <a:lnSpc>
                  <a:spcPct val="90000"/>
                </a:lnSpc>
                <a:spcAft>
                  <a:spcPts val="5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300" b="1" u="sng" dirty="0" err="1">
                  <a:solidFill>
                    <a:srgbClr val="000000"/>
                  </a:solidFill>
                  <a:latin typeface="Century Gothic"/>
                </a:rPr>
                <a:t>Certora</a:t>
              </a:r>
              <a:endParaRPr lang="en-US" sz="1300" b="1" u="sng" dirty="0">
                <a:solidFill>
                  <a:srgbClr val="000000"/>
                </a:solidFill>
                <a:latin typeface="Century Gothic"/>
              </a:endParaRPr>
            </a:p>
          </p:txBody>
        </p:sp>
        <p:sp>
          <p:nvSpPr>
            <p:cNvPr id="11" name="צורה חופשית: צורה 10">
              <a:extLst>
                <a:ext uri="{FF2B5EF4-FFF2-40B4-BE49-F238E27FC236}">
                  <a16:creationId xmlns:a16="http://schemas.microsoft.com/office/drawing/2014/main" id="{6E0BB398-5126-47C0-9834-A0688F51B050}"/>
                </a:ext>
              </a:extLst>
            </p:cNvPr>
            <p:cNvSpPr/>
            <p:nvPr/>
          </p:nvSpPr>
          <p:spPr>
            <a:xfrm>
              <a:off x="3634231" y="3366860"/>
              <a:ext cx="857159" cy="6892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65286"/>
                <a:gd name="f7" fmla="val 423133"/>
                <a:gd name="f8" fmla="val 42313"/>
                <a:gd name="f9" fmla="val 18944"/>
                <a:gd name="f10" fmla="val 822973"/>
                <a:gd name="f11" fmla="val 846342"/>
                <a:gd name="f12" fmla="val 380820"/>
                <a:gd name="f13" fmla="val 404189"/>
                <a:gd name="f14" fmla="+- 0 0 -90"/>
                <a:gd name="f15" fmla="*/ f3 1 865286"/>
                <a:gd name="f16" fmla="*/ f4 1 423133"/>
                <a:gd name="f17" fmla="+- f7 0 f5"/>
                <a:gd name="f18" fmla="+- f6 0 f5"/>
                <a:gd name="f19" fmla="*/ f14 f0 1"/>
                <a:gd name="f20" fmla="*/ f18 1 865286"/>
                <a:gd name="f21" fmla="*/ f17 1 423133"/>
                <a:gd name="f22" fmla="*/ 0 f18 1"/>
                <a:gd name="f23" fmla="*/ 42313 f17 1"/>
                <a:gd name="f24" fmla="*/ 42313 f18 1"/>
                <a:gd name="f25" fmla="*/ 0 f17 1"/>
                <a:gd name="f26" fmla="*/ 822973 f18 1"/>
                <a:gd name="f27" fmla="*/ 865286 f18 1"/>
                <a:gd name="f28" fmla="*/ 380820 f17 1"/>
                <a:gd name="f29" fmla="*/ 423133 f17 1"/>
                <a:gd name="f30" fmla="*/ f19 1 f2"/>
                <a:gd name="f31" fmla="*/ f22 1 865286"/>
                <a:gd name="f32" fmla="*/ f23 1 423133"/>
                <a:gd name="f33" fmla="*/ f24 1 865286"/>
                <a:gd name="f34" fmla="*/ f25 1 423133"/>
                <a:gd name="f35" fmla="*/ f26 1 865286"/>
                <a:gd name="f36" fmla="*/ f27 1 865286"/>
                <a:gd name="f37" fmla="*/ f28 1 423133"/>
                <a:gd name="f38" fmla="*/ f29 1 423133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865286" h="423133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0F6FC6"/>
            </a:solidFill>
            <a:ln w="15873" cap="rnd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37792" tIns="31446" rIns="37792" bIns="31446" anchor="ctr" anchorCtr="1" compatLnSpc="1">
              <a:noAutofit/>
            </a:bodyPr>
            <a:lstStyle/>
            <a:p>
              <a:pPr marL="0" marR="0" lvl="0" indent="0" algn="ctr" defTabSz="44449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rPr>
                <a:t> </a:t>
              </a:r>
            </a:p>
          </p:txBody>
        </p:sp>
        <p:sp>
          <p:nvSpPr>
            <p:cNvPr id="12" name="צורה חופשית: צורה 11">
              <a:extLst>
                <a:ext uri="{FF2B5EF4-FFF2-40B4-BE49-F238E27FC236}">
                  <a16:creationId xmlns:a16="http://schemas.microsoft.com/office/drawing/2014/main" id="{D9903D27-93EA-26BA-13DE-10197EE6FA5E}"/>
                </a:ext>
              </a:extLst>
            </p:cNvPr>
            <p:cNvSpPr/>
            <p:nvPr/>
          </p:nvSpPr>
          <p:spPr>
            <a:xfrm>
              <a:off x="3643811" y="4116921"/>
              <a:ext cx="852369" cy="68957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65286"/>
                <a:gd name="f7" fmla="val 423133"/>
                <a:gd name="f8" fmla="val 42313"/>
                <a:gd name="f9" fmla="val 18944"/>
                <a:gd name="f10" fmla="val 822973"/>
                <a:gd name="f11" fmla="val 846342"/>
                <a:gd name="f12" fmla="val 380820"/>
                <a:gd name="f13" fmla="val 404189"/>
                <a:gd name="f14" fmla="+- 0 0 -90"/>
                <a:gd name="f15" fmla="*/ f3 1 865286"/>
                <a:gd name="f16" fmla="*/ f4 1 423133"/>
                <a:gd name="f17" fmla="+- f7 0 f5"/>
                <a:gd name="f18" fmla="+- f6 0 f5"/>
                <a:gd name="f19" fmla="*/ f14 f0 1"/>
                <a:gd name="f20" fmla="*/ f18 1 865286"/>
                <a:gd name="f21" fmla="*/ f17 1 423133"/>
                <a:gd name="f22" fmla="*/ 0 f18 1"/>
                <a:gd name="f23" fmla="*/ 42313 f17 1"/>
                <a:gd name="f24" fmla="*/ 42313 f18 1"/>
                <a:gd name="f25" fmla="*/ 0 f17 1"/>
                <a:gd name="f26" fmla="*/ 822973 f18 1"/>
                <a:gd name="f27" fmla="*/ 865286 f18 1"/>
                <a:gd name="f28" fmla="*/ 380820 f17 1"/>
                <a:gd name="f29" fmla="*/ 423133 f17 1"/>
                <a:gd name="f30" fmla="*/ f19 1 f2"/>
                <a:gd name="f31" fmla="*/ f22 1 865286"/>
                <a:gd name="f32" fmla="*/ f23 1 423133"/>
                <a:gd name="f33" fmla="*/ f24 1 865286"/>
                <a:gd name="f34" fmla="*/ f25 1 423133"/>
                <a:gd name="f35" fmla="*/ f26 1 865286"/>
                <a:gd name="f36" fmla="*/ f27 1 865286"/>
                <a:gd name="f37" fmla="*/ f28 1 423133"/>
                <a:gd name="f38" fmla="*/ f29 1 423133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865286" h="423133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0F6FC6"/>
            </a:solidFill>
            <a:ln w="15873" cap="rnd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37792" tIns="31446" rIns="37792" bIns="31446" anchor="ctr" anchorCtr="1" compatLnSpc="1">
              <a:noAutofit/>
            </a:bodyPr>
            <a:lstStyle/>
            <a:p>
              <a:pPr marL="0" marR="0" lvl="0" indent="0" algn="ctr" defTabSz="44449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rPr>
                <a:t> </a:t>
              </a:r>
            </a:p>
          </p:txBody>
        </p:sp>
        <p:sp>
          <p:nvSpPr>
            <p:cNvPr id="16" name="צורה חופשית: צורה 15">
              <a:extLst>
                <a:ext uri="{FF2B5EF4-FFF2-40B4-BE49-F238E27FC236}">
                  <a16:creationId xmlns:a16="http://schemas.microsoft.com/office/drawing/2014/main" id="{5F57CE54-C6E0-8096-2355-FB6C19C8F55C}"/>
                </a:ext>
              </a:extLst>
            </p:cNvPr>
            <p:cNvSpPr/>
            <p:nvPr/>
          </p:nvSpPr>
          <p:spPr>
            <a:xfrm>
              <a:off x="4783905" y="2230047"/>
              <a:ext cx="1270887" cy="36576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1608"/>
                <a:gd name="f7" fmla="val 3657600"/>
                <a:gd name="f8" fmla="val 108161"/>
                <a:gd name="f9" fmla="val 48425"/>
                <a:gd name="f10" fmla="val 973447"/>
                <a:gd name="f11" fmla="val 1033183"/>
                <a:gd name="f12" fmla="val 3549439"/>
                <a:gd name="f13" fmla="val 3609175"/>
                <a:gd name="f14" fmla="+- 0 0 -90"/>
                <a:gd name="f15" fmla="*/ f3 1 1081608"/>
                <a:gd name="f16" fmla="*/ f4 1 3657600"/>
                <a:gd name="f17" fmla="+- f7 0 f5"/>
                <a:gd name="f18" fmla="+- f6 0 f5"/>
                <a:gd name="f19" fmla="*/ f14 f0 1"/>
                <a:gd name="f20" fmla="*/ f18 1 1081608"/>
                <a:gd name="f21" fmla="*/ f17 1 3657600"/>
                <a:gd name="f22" fmla="*/ 0 f18 1"/>
                <a:gd name="f23" fmla="*/ 108161 f17 1"/>
                <a:gd name="f24" fmla="*/ 108161 f18 1"/>
                <a:gd name="f25" fmla="*/ 0 f17 1"/>
                <a:gd name="f26" fmla="*/ 973447 f18 1"/>
                <a:gd name="f27" fmla="*/ 1081608 f18 1"/>
                <a:gd name="f28" fmla="*/ 3549439 f17 1"/>
                <a:gd name="f29" fmla="*/ 3657600 f17 1"/>
                <a:gd name="f30" fmla="*/ f19 1 f2"/>
                <a:gd name="f31" fmla="*/ f22 1 1081608"/>
                <a:gd name="f32" fmla="*/ f23 1 3657600"/>
                <a:gd name="f33" fmla="*/ f24 1 1081608"/>
                <a:gd name="f34" fmla="*/ f25 1 3657600"/>
                <a:gd name="f35" fmla="*/ f26 1 1081608"/>
                <a:gd name="f36" fmla="*/ f27 1 1081608"/>
                <a:gd name="f37" fmla="*/ f28 1 3657600"/>
                <a:gd name="f38" fmla="*/ f29 1 3657600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1081608" h="3657600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CCD5EA"/>
            </a:solidFill>
            <a:ln cap="flat">
              <a:noFill/>
              <a:prstDash val="solid"/>
            </a:ln>
          </p:spPr>
          <p:txBody>
            <a:bodyPr vert="horz" wrap="square" lIns="49533" tIns="49533" rIns="49533" bIns="2609853" anchor="ctr" anchorCtr="1" compatLnSpc="1">
              <a:noAutofit/>
            </a:bodyPr>
            <a:lstStyle/>
            <a:p>
              <a:pPr lvl="0" algn="ctr" defTabSz="577845">
                <a:lnSpc>
                  <a:spcPct val="90000"/>
                </a:lnSpc>
                <a:spcAft>
                  <a:spcPts val="5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300" b="1" u="sng" dirty="0" err="1">
                  <a:solidFill>
                    <a:srgbClr val="000000"/>
                  </a:solidFill>
                  <a:latin typeface="Century Gothic"/>
                </a:rPr>
                <a:t>ChainSecurity</a:t>
              </a:r>
              <a:endParaRPr lang="en-US" sz="1300" b="1" u="sng" dirty="0">
                <a:solidFill>
                  <a:srgbClr val="000000"/>
                </a:solidFill>
                <a:latin typeface="Century Gothic"/>
              </a:endParaRPr>
            </a:p>
          </p:txBody>
        </p:sp>
        <p:sp>
          <p:nvSpPr>
            <p:cNvPr id="17" name="צורה חופשית: צורה 16">
              <a:extLst>
                <a:ext uri="{FF2B5EF4-FFF2-40B4-BE49-F238E27FC236}">
                  <a16:creationId xmlns:a16="http://schemas.microsoft.com/office/drawing/2014/main" id="{101805C4-0304-E76E-4326-80E7A6AD8089}"/>
                </a:ext>
              </a:extLst>
            </p:cNvPr>
            <p:cNvSpPr/>
            <p:nvPr/>
          </p:nvSpPr>
          <p:spPr>
            <a:xfrm>
              <a:off x="4987690" y="3378008"/>
              <a:ext cx="859846" cy="67186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65286"/>
                <a:gd name="f7" fmla="val 423133"/>
                <a:gd name="f8" fmla="val 42313"/>
                <a:gd name="f9" fmla="val 18944"/>
                <a:gd name="f10" fmla="val 822973"/>
                <a:gd name="f11" fmla="val 846342"/>
                <a:gd name="f12" fmla="val 380820"/>
                <a:gd name="f13" fmla="val 404189"/>
                <a:gd name="f14" fmla="+- 0 0 -90"/>
                <a:gd name="f15" fmla="*/ f3 1 865286"/>
                <a:gd name="f16" fmla="*/ f4 1 423133"/>
                <a:gd name="f17" fmla="+- f7 0 f5"/>
                <a:gd name="f18" fmla="+- f6 0 f5"/>
                <a:gd name="f19" fmla="*/ f14 f0 1"/>
                <a:gd name="f20" fmla="*/ f18 1 865286"/>
                <a:gd name="f21" fmla="*/ f17 1 423133"/>
                <a:gd name="f22" fmla="*/ 0 f18 1"/>
                <a:gd name="f23" fmla="*/ 42313 f17 1"/>
                <a:gd name="f24" fmla="*/ 42313 f18 1"/>
                <a:gd name="f25" fmla="*/ 0 f17 1"/>
                <a:gd name="f26" fmla="*/ 822973 f18 1"/>
                <a:gd name="f27" fmla="*/ 865286 f18 1"/>
                <a:gd name="f28" fmla="*/ 380820 f17 1"/>
                <a:gd name="f29" fmla="*/ 423133 f17 1"/>
                <a:gd name="f30" fmla="*/ f19 1 f2"/>
                <a:gd name="f31" fmla="*/ f22 1 865286"/>
                <a:gd name="f32" fmla="*/ f23 1 423133"/>
                <a:gd name="f33" fmla="*/ f24 1 865286"/>
                <a:gd name="f34" fmla="*/ f25 1 423133"/>
                <a:gd name="f35" fmla="*/ f26 1 865286"/>
                <a:gd name="f36" fmla="*/ f27 1 865286"/>
                <a:gd name="f37" fmla="*/ f28 1 423133"/>
                <a:gd name="f38" fmla="*/ f29 1 423133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865286" h="423133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0F6FC6"/>
            </a:solidFill>
            <a:ln w="15873" cap="rnd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37792" tIns="31446" rIns="37792" bIns="31446" anchor="ctr" anchorCtr="1" compatLnSpc="1">
              <a:noAutofit/>
            </a:bodyPr>
            <a:lstStyle/>
            <a:p>
              <a:pPr marL="0" marR="0" lvl="0" indent="0" algn="ctr" defTabSz="44449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rPr>
                <a:t> </a:t>
              </a:r>
            </a:p>
          </p:txBody>
        </p:sp>
        <p:sp>
          <p:nvSpPr>
            <p:cNvPr id="20" name="צורה חופשית: צורה 19">
              <a:extLst>
                <a:ext uri="{FF2B5EF4-FFF2-40B4-BE49-F238E27FC236}">
                  <a16:creationId xmlns:a16="http://schemas.microsoft.com/office/drawing/2014/main" id="{4AA91655-63CF-99B3-00B7-53DFE452182C}"/>
                </a:ext>
              </a:extLst>
            </p:cNvPr>
            <p:cNvSpPr/>
            <p:nvPr/>
          </p:nvSpPr>
          <p:spPr>
            <a:xfrm>
              <a:off x="4987689" y="4107071"/>
              <a:ext cx="856375" cy="67186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65286"/>
                <a:gd name="f7" fmla="val 423133"/>
                <a:gd name="f8" fmla="val 42313"/>
                <a:gd name="f9" fmla="val 18944"/>
                <a:gd name="f10" fmla="val 822973"/>
                <a:gd name="f11" fmla="val 846342"/>
                <a:gd name="f12" fmla="val 380820"/>
                <a:gd name="f13" fmla="val 404189"/>
                <a:gd name="f14" fmla="+- 0 0 -90"/>
                <a:gd name="f15" fmla="*/ f3 1 865286"/>
                <a:gd name="f16" fmla="*/ f4 1 423133"/>
                <a:gd name="f17" fmla="+- f7 0 f5"/>
                <a:gd name="f18" fmla="+- f6 0 f5"/>
                <a:gd name="f19" fmla="*/ f14 f0 1"/>
                <a:gd name="f20" fmla="*/ f18 1 865286"/>
                <a:gd name="f21" fmla="*/ f17 1 423133"/>
                <a:gd name="f22" fmla="*/ 0 f18 1"/>
                <a:gd name="f23" fmla="*/ 42313 f17 1"/>
                <a:gd name="f24" fmla="*/ 42313 f18 1"/>
                <a:gd name="f25" fmla="*/ 0 f17 1"/>
                <a:gd name="f26" fmla="*/ 822973 f18 1"/>
                <a:gd name="f27" fmla="*/ 865286 f18 1"/>
                <a:gd name="f28" fmla="*/ 380820 f17 1"/>
                <a:gd name="f29" fmla="*/ 423133 f17 1"/>
                <a:gd name="f30" fmla="*/ f19 1 f2"/>
                <a:gd name="f31" fmla="*/ f22 1 865286"/>
                <a:gd name="f32" fmla="*/ f23 1 423133"/>
                <a:gd name="f33" fmla="*/ f24 1 865286"/>
                <a:gd name="f34" fmla="*/ f25 1 423133"/>
                <a:gd name="f35" fmla="*/ f26 1 865286"/>
                <a:gd name="f36" fmla="*/ f27 1 865286"/>
                <a:gd name="f37" fmla="*/ f28 1 423133"/>
                <a:gd name="f38" fmla="*/ f29 1 423133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865286" h="423133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0F6FC6"/>
            </a:solidFill>
            <a:ln w="15873" cap="rnd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37792" tIns="31446" rIns="37792" bIns="31446" anchor="ctr" anchorCtr="1" compatLnSpc="1">
              <a:noAutofit/>
            </a:bodyPr>
            <a:lstStyle/>
            <a:p>
              <a:pPr marL="0" marR="0" lvl="0" indent="0" algn="ctr" defTabSz="44449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rPr>
                <a:t>  </a:t>
              </a:r>
            </a:p>
          </p:txBody>
        </p:sp>
        <p:sp>
          <p:nvSpPr>
            <p:cNvPr id="21" name="צורה חופשית: צורה 20">
              <a:extLst>
                <a:ext uri="{FF2B5EF4-FFF2-40B4-BE49-F238E27FC236}">
                  <a16:creationId xmlns:a16="http://schemas.microsoft.com/office/drawing/2014/main" id="{F19048D6-F6A1-01EF-EBA0-C258D85EC79D}"/>
                </a:ext>
              </a:extLst>
            </p:cNvPr>
            <p:cNvSpPr/>
            <p:nvPr/>
          </p:nvSpPr>
          <p:spPr>
            <a:xfrm>
              <a:off x="5010416" y="4875278"/>
              <a:ext cx="856375" cy="66449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65286"/>
                <a:gd name="f7" fmla="val 423133"/>
                <a:gd name="f8" fmla="val 42313"/>
                <a:gd name="f9" fmla="val 18944"/>
                <a:gd name="f10" fmla="val 822973"/>
                <a:gd name="f11" fmla="val 846342"/>
                <a:gd name="f12" fmla="val 380820"/>
                <a:gd name="f13" fmla="val 404189"/>
                <a:gd name="f14" fmla="+- 0 0 -90"/>
                <a:gd name="f15" fmla="*/ f3 1 865286"/>
                <a:gd name="f16" fmla="*/ f4 1 423133"/>
                <a:gd name="f17" fmla="+- f7 0 f5"/>
                <a:gd name="f18" fmla="+- f6 0 f5"/>
                <a:gd name="f19" fmla="*/ f14 f0 1"/>
                <a:gd name="f20" fmla="*/ f18 1 865286"/>
                <a:gd name="f21" fmla="*/ f17 1 423133"/>
                <a:gd name="f22" fmla="*/ 0 f18 1"/>
                <a:gd name="f23" fmla="*/ 42313 f17 1"/>
                <a:gd name="f24" fmla="*/ 42313 f18 1"/>
                <a:gd name="f25" fmla="*/ 0 f17 1"/>
                <a:gd name="f26" fmla="*/ 822973 f18 1"/>
                <a:gd name="f27" fmla="*/ 865286 f18 1"/>
                <a:gd name="f28" fmla="*/ 380820 f17 1"/>
                <a:gd name="f29" fmla="*/ 423133 f17 1"/>
                <a:gd name="f30" fmla="*/ f19 1 f2"/>
                <a:gd name="f31" fmla="*/ f22 1 865286"/>
                <a:gd name="f32" fmla="*/ f23 1 423133"/>
                <a:gd name="f33" fmla="*/ f24 1 865286"/>
                <a:gd name="f34" fmla="*/ f25 1 423133"/>
                <a:gd name="f35" fmla="*/ f26 1 865286"/>
                <a:gd name="f36" fmla="*/ f27 1 865286"/>
                <a:gd name="f37" fmla="*/ f28 1 423133"/>
                <a:gd name="f38" fmla="*/ f29 1 423133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865286" h="423133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0F6FC6"/>
            </a:solidFill>
            <a:ln w="15873" cap="rnd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37792" tIns="31446" rIns="37792" bIns="31446" anchor="ctr" anchorCtr="1" compatLnSpc="1">
              <a:noAutofit/>
            </a:bodyPr>
            <a:lstStyle/>
            <a:p>
              <a:pPr marL="0" marR="0" lvl="0" indent="0" algn="ctr" defTabSz="44449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rPr>
                <a:t> </a:t>
              </a:r>
            </a:p>
          </p:txBody>
        </p:sp>
        <p:sp>
          <p:nvSpPr>
            <p:cNvPr id="22" name="צורה חופשית: צורה 21">
              <a:extLst>
                <a:ext uri="{FF2B5EF4-FFF2-40B4-BE49-F238E27FC236}">
                  <a16:creationId xmlns:a16="http://schemas.microsoft.com/office/drawing/2014/main" id="{F11F4E11-4D05-3169-4E9E-3A47B8DA0FF9}"/>
                </a:ext>
              </a:extLst>
            </p:cNvPr>
            <p:cNvSpPr/>
            <p:nvPr/>
          </p:nvSpPr>
          <p:spPr>
            <a:xfrm>
              <a:off x="6134229" y="2245923"/>
              <a:ext cx="1270886" cy="36576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1608"/>
                <a:gd name="f7" fmla="val 3657600"/>
                <a:gd name="f8" fmla="val 108161"/>
                <a:gd name="f9" fmla="val 48425"/>
                <a:gd name="f10" fmla="val 973447"/>
                <a:gd name="f11" fmla="val 1033183"/>
                <a:gd name="f12" fmla="val 3549439"/>
                <a:gd name="f13" fmla="val 3609175"/>
                <a:gd name="f14" fmla="+- 0 0 -90"/>
                <a:gd name="f15" fmla="*/ f3 1 1081608"/>
                <a:gd name="f16" fmla="*/ f4 1 3657600"/>
                <a:gd name="f17" fmla="+- f7 0 f5"/>
                <a:gd name="f18" fmla="+- f6 0 f5"/>
                <a:gd name="f19" fmla="*/ f14 f0 1"/>
                <a:gd name="f20" fmla="*/ f18 1 1081608"/>
                <a:gd name="f21" fmla="*/ f17 1 3657600"/>
                <a:gd name="f22" fmla="*/ 0 f18 1"/>
                <a:gd name="f23" fmla="*/ 108161 f17 1"/>
                <a:gd name="f24" fmla="*/ 108161 f18 1"/>
                <a:gd name="f25" fmla="*/ 0 f17 1"/>
                <a:gd name="f26" fmla="*/ 973447 f18 1"/>
                <a:gd name="f27" fmla="*/ 1081608 f18 1"/>
                <a:gd name="f28" fmla="*/ 3549439 f17 1"/>
                <a:gd name="f29" fmla="*/ 3657600 f17 1"/>
                <a:gd name="f30" fmla="*/ f19 1 f2"/>
                <a:gd name="f31" fmla="*/ f22 1 1081608"/>
                <a:gd name="f32" fmla="*/ f23 1 3657600"/>
                <a:gd name="f33" fmla="*/ f24 1 1081608"/>
                <a:gd name="f34" fmla="*/ f25 1 3657600"/>
                <a:gd name="f35" fmla="*/ f26 1 1081608"/>
                <a:gd name="f36" fmla="*/ f27 1 1081608"/>
                <a:gd name="f37" fmla="*/ f28 1 3657600"/>
                <a:gd name="f38" fmla="*/ f29 1 3657600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1081608" h="3657600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CCD5EA"/>
            </a:solidFill>
            <a:ln cap="flat">
              <a:noFill/>
              <a:prstDash val="solid"/>
            </a:ln>
          </p:spPr>
          <p:txBody>
            <a:bodyPr vert="horz" wrap="square" lIns="49533" tIns="49533" rIns="49533" bIns="2609853" anchor="ctr" anchorCtr="1" compatLnSpc="1">
              <a:noAutofit/>
            </a:bodyPr>
            <a:lstStyle/>
            <a:p>
              <a:pPr lvl="0" algn="ctr" defTabSz="577845">
                <a:lnSpc>
                  <a:spcPct val="90000"/>
                </a:lnSpc>
                <a:spcAft>
                  <a:spcPts val="5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300" b="1" u="sng" kern="0" dirty="0" err="1">
                  <a:solidFill>
                    <a:srgbClr val="000000"/>
                  </a:solidFill>
                  <a:latin typeface="Century Gothic"/>
                </a:rPr>
                <a:t>MagiChain</a:t>
              </a:r>
              <a:r>
                <a:rPr lang="en-US" sz="1300" b="1" u="sng" kern="0" dirty="0">
                  <a:solidFill>
                    <a:srgbClr val="000000"/>
                  </a:solidFill>
                  <a:latin typeface="Century Gothic"/>
                </a:rPr>
                <a:t> </a:t>
              </a:r>
            </a:p>
          </p:txBody>
        </p:sp>
      </p:grpSp>
      <p:sp>
        <p:nvSpPr>
          <p:cNvPr id="30" name="Right Triangle 3042">
            <a:extLst>
              <a:ext uri="{FF2B5EF4-FFF2-40B4-BE49-F238E27FC236}">
                <a16:creationId xmlns:a16="http://schemas.microsoft.com/office/drawing/2014/main" id="{CF6163F7-57BE-309F-6B61-1FCA4175DDF4}"/>
              </a:ext>
            </a:extLst>
          </p:cNvPr>
          <p:cNvSpPr/>
          <p:nvPr/>
        </p:nvSpPr>
        <p:spPr>
          <a:xfrm>
            <a:off x="2246543" y="2323472"/>
            <a:ext cx="1055820" cy="8621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180"/>
              <a:gd name="f9" fmla="+- 0 0 -90"/>
              <a:gd name="f10" fmla="abs f3"/>
              <a:gd name="f11" fmla="abs f4"/>
              <a:gd name="f12" fmla="abs f5"/>
              <a:gd name="f13" fmla="*/ f7 f0 1"/>
              <a:gd name="f14" fmla="*/ f8 f0 1"/>
              <a:gd name="f15" fmla="*/ f9 f0 1"/>
              <a:gd name="f16" fmla="?: f10 f3 1"/>
              <a:gd name="f17" fmla="?: f11 f4 1"/>
              <a:gd name="f18" fmla="?: f12 f5 1"/>
              <a:gd name="f19" fmla="*/ f13 1 f2"/>
              <a:gd name="f20" fmla="*/ f14 1 f2"/>
              <a:gd name="f21" fmla="*/ f15 1 f2"/>
              <a:gd name="f22" fmla="*/ f16 1 21600"/>
              <a:gd name="f23" fmla="*/ f17 1 21600"/>
              <a:gd name="f24" fmla="*/ 21600 f16 1"/>
              <a:gd name="f25" fmla="*/ 21600 f17 1"/>
              <a:gd name="f26" fmla="+- f19 0 f1"/>
              <a:gd name="f27" fmla="+- f20 0 f1"/>
              <a:gd name="f28" fmla="+- f21 0 f1"/>
              <a:gd name="f29" fmla="min f23 f22"/>
              <a:gd name="f30" fmla="*/ f24 1 f18"/>
              <a:gd name="f31" fmla="*/ f25 1 f18"/>
              <a:gd name="f32" fmla="val f30"/>
              <a:gd name="f33" fmla="val f31"/>
              <a:gd name="f34" fmla="*/ f6 f29 1"/>
              <a:gd name="f35" fmla="+- f33 0 f6"/>
              <a:gd name="f36" fmla="+- f32 0 f6"/>
              <a:gd name="f37" fmla="*/ f33 f29 1"/>
              <a:gd name="f38" fmla="*/ f32 f29 1"/>
              <a:gd name="f39" fmla="*/ f35 1 2"/>
              <a:gd name="f40" fmla="*/ f36 1 2"/>
              <a:gd name="f41" fmla="*/ f36 1 12"/>
              <a:gd name="f42" fmla="*/ f35 7 1"/>
              <a:gd name="f43" fmla="*/ f36 7 1"/>
              <a:gd name="f44" fmla="*/ f35 11 1"/>
              <a:gd name="f45" fmla="+- f6 f39 0"/>
              <a:gd name="f46" fmla="+- f6 f40 0"/>
              <a:gd name="f47" fmla="*/ f42 1 12"/>
              <a:gd name="f48" fmla="*/ f43 1 12"/>
              <a:gd name="f49" fmla="*/ f44 1 12"/>
              <a:gd name="f50" fmla="*/ f41 f29 1"/>
              <a:gd name="f51" fmla="*/ f47 f29 1"/>
              <a:gd name="f52" fmla="*/ f48 f29 1"/>
              <a:gd name="f53" fmla="*/ f49 f29 1"/>
              <a:gd name="f54" fmla="*/ f46 f29 1"/>
              <a:gd name="f55" fmla="*/ f45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4"/>
              </a:cxn>
              <a:cxn ang="f27">
                <a:pos x="f34" y="f37"/>
              </a:cxn>
              <a:cxn ang="f27">
                <a:pos x="f38" y="f37"/>
              </a:cxn>
              <a:cxn ang="f28">
                <a:pos x="f54" y="f55"/>
              </a:cxn>
            </a:cxnLst>
            <a:rect l="f50" t="f51" r="f52" b="f53"/>
            <a:pathLst>
              <a:path>
                <a:moveTo>
                  <a:pt x="f34" y="f37"/>
                </a:moveTo>
                <a:lnTo>
                  <a:pt x="f34" y="f34"/>
                </a:lnTo>
                <a:lnTo>
                  <a:pt x="f38" y="f37"/>
                </a:lnTo>
                <a:close/>
              </a:path>
            </a:pathLst>
          </a:custGeom>
          <a:solidFill>
            <a:srgbClr val="CCD5EA"/>
          </a:solidFill>
          <a:ln w="15873" cap="rnd">
            <a:solidFill>
              <a:srgbClr val="022B5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/>
              </a:rPr>
              <a:t>Trait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31" name="TextBox 28">
            <a:extLst>
              <a:ext uri="{FF2B5EF4-FFF2-40B4-BE49-F238E27FC236}">
                <a16:creationId xmlns:a16="http://schemas.microsoft.com/office/drawing/2014/main" id="{35BCF23B-FE2A-293B-EBA2-C23A99999A4F}"/>
              </a:ext>
            </a:extLst>
          </p:cNvPr>
          <p:cNvSpPr txBox="1"/>
          <p:nvPr/>
        </p:nvSpPr>
        <p:spPr>
          <a:xfrm>
            <a:off x="2501487" y="2323472"/>
            <a:ext cx="1030574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">
                <a:solidFill>
                  <a:srgbClr val="000000"/>
                </a:solidFill>
                <a:uFillTx/>
                <a:latin typeface="Century Gothic"/>
              </a:rPr>
              <a:t>Approach</a:t>
            </a:r>
          </a:p>
        </p:txBody>
      </p:sp>
      <p:pic>
        <p:nvPicPr>
          <p:cNvPr id="32" name="Graphic 3691" descr="Checkmark with solid fill">
            <a:extLst>
              <a:ext uri="{FF2B5EF4-FFF2-40B4-BE49-F238E27FC236}">
                <a16:creationId xmlns:a16="http://schemas.microsoft.com/office/drawing/2014/main" id="{42605715-7963-150D-DCC0-5913DA06E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3442" y="4183004"/>
            <a:ext cx="663210" cy="68354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5" name="Picture 5545" descr="A blue lock with a yellow and purple chain&#10;&#10;AI-generated content may be incorrect.">
            <a:extLst>
              <a:ext uri="{FF2B5EF4-FFF2-40B4-BE49-F238E27FC236}">
                <a16:creationId xmlns:a16="http://schemas.microsoft.com/office/drawing/2014/main" id="{6E38C6F9-8C0D-9035-01F5-F51F1E706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883" y="6168222"/>
            <a:ext cx="809783" cy="7893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7" name="Graphic 3691" descr="Checkmark with solid fill">
            <a:extLst>
              <a:ext uri="{FF2B5EF4-FFF2-40B4-BE49-F238E27FC236}">
                <a16:creationId xmlns:a16="http://schemas.microsoft.com/office/drawing/2014/main" id="{B3D3085F-6656-9D52-0C81-DC9938A28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0522" y="3417932"/>
            <a:ext cx="663210" cy="68354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Graphic 3691" descr="Checkmark with solid fill">
            <a:extLst>
              <a:ext uri="{FF2B5EF4-FFF2-40B4-BE49-F238E27FC236}">
                <a16:creationId xmlns:a16="http://schemas.microsoft.com/office/drawing/2014/main" id="{A2CD2468-F07E-A3A6-44FB-D715451CC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2765" y="4866267"/>
            <a:ext cx="663210" cy="68354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Graphic 3729" descr="Close with solid fill">
            <a:extLst>
              <a:ext uri="{FF2B5EF4-FFF2-40B4-BE49-F238E27FC236}">
                <a16:creationId xmlns:a16="http://schemas.microsoft.com/office/drawing/2014/main" id="{D41DFF96-956E-2276-F0FD-33806A5953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9142" y="4240824"/>
            <a:ext cx="551948" cy="5290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Graphic 3729" descr="Close with solid fill">
            <a:extLst>
              <a:ext uri="{FF2B5EF4-FFF2-40B4-BE49-F238E27FC236}">
                <a16:creationId xmlns:a16="http://schemas.microsoft.com/office/drawing/2014/main" id="{E3554187-173E-0C29-4D62-ADAEA230A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9142" y="3508799"/>
            <a:ext cx="551948" cy="5290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2" name="צורה חופשית: צורה 51">
            <a:extLst>
              <a:ext uri="{FF2B5EF4-FFF2-40B4-BE49-F238E27FC236}">
                <a16:creationId xmlns:a16="http://schemas.microsoft.com/office/drawing/2014/main" id="{79C55AEF-44E4-B354-551A-9A6CC884C18F}"/>
              </a:ext>
            </a:extLst>
          </p:cNvPr>
          <p:cNvSpPr/>
          <p:nvPr/>
        </p:nvSpPr>
        <p:spPr>
          <a:xfrm>
            <a:off x="6279339" y="3411048"/>
            <a:ext cx="856375" cy="66928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865286"/>
              <a:gd name="f7" fmla="val 423133"/>
              <a:gd name="f8" fmla="val 42313"/>
              <a:gd name="f9" fmla="val 18944"/>
              <a:gd name="f10" fmla="val 822973"/>
              <a:gd name="f11" fmla="val 846342"/>
              <a:gd name="f12" fmla="val 380820"/>
              <a:gd name="f13" fmla="val 404189"/>
              <a:gd name="f14" fmla="+- 0 0 -90"/>
              <a:gd name="f15" fmla="*/ f3 1 865286"/>
              <a:gd name="f16" fmla="*/ f4 1 423133"/>
              <a:gd name="f17" fmla="+- f7 0 f5"/>
              <a:gd name="f18" fmla="+- f6 0 f5"/>
              <a:gd name="f19" fmla="*/ f14 f0 1"/>
              <a:gd name="f20" fmla="*/ f18 1 865286"/>
              <a:gd name="f21" fmla="*/ f17 1 423133"/>
              <a:gd name="f22" fmla="*/ 0 f18 1"/>
              <a:gd name="f23" fmla="*/ 42313 f17 1"/>
              <a:gd name="f24" fmla="*/ 42313 f18 1"/>
              <a:gd name="f25" fmla="*/ 0 f17 1"/>
              <a:gd name="f26" fmla="*/ 822973 f18 1"/>
              <a:gd name="f27" fmla="*/ 865286 f18 1"/>
              <a:gd name="f28" fmla="*/ 380820 f17 1"/>
              <a:gd name="f29" fmla="*/ 423133 f17 1"/>
              <a:gd name="f30" fmla="*/ f19 1 f2"/>
              <a:gd name="f31" fmla="*/ f22 1 865286"/>
              <a:gd name="f32" fmla="*/ f23 1 423133"/>
              <a:gd name="f33" fmla="*/ f24 1 865286"/>
              <a:gd name="f34" fmla="*/ f25 1 423133"/>
              <a:gd name="f35" fmla="*/ f26 1 865286"/>
              <a:gd name="f36" fmla="*/ f27 1 865286"/>
              <a:gd name="f37" fmla="*/ f28 1 423133"/>
              <a:gd name="f38" fmla="*/ f29 1 423133"/>
              <a:gd name="f39" fmla="*/ f5 1 f20"/>
              <a:gd name="f40" fmla="*/ f6 1 f20"/>
              <a:gd name="f41" fmla="*/ f5 1 f21"/>
              <a:gd name="f42" fmla="*/ f7 1 f21"/>
              <a:gd name="f43" fmla="+- f30 0 f1"/>
              <a:gd name="f44" fmla="*/ f31 1 f20"/>
              <a:gd name="f45" fmla="*/ f32 1 f21"/>
              <a:gd name="f46" fmla="*/ f33 1 f20"/>
              <a:gd name="f47" fmla="*/ f34 1 f21"/>
              <a:gd name="f48" fmla="*/ f35 1 f20"/>
              <a:gd name="f49" fmla="*/ f36 1 f20"/>
              <a:gd name="f50" fmla="*/ f37 1 f21"/>
              <a:gd name="f51" fmla="*/ f38 1 f21"/>
              <a:gd name="f52" fmla="*/ f39 f15 1"/>
              <a:gd name="f53" fmla="*/ f40 f15 1"/>
              <a:gd name="f54" fmla="*/ f42 f16 1"/>
              <a:gd name="f55" fmla="*/ f41 f16 1"/>
              <a:gd name="f56" fmla="*/ f44 f15 1"/>
              <a:gd name="f57" fmla="*/ f45 f16 1"/>
              <a:gd name="f58" fmla="*/ f46 f15 1"/>
              <a:gd name="f59" fmla="*/ f47 f16 1"/>
              <a:gd name="f60" fmla="*/ f48 f15 1"/>
              <a:gd name="f61" fmla="*/ f49 f15 1"/>
              <a:gd name="f62" fmla="*/ f50 f16 1"/>
              <a:gd name="f63" fmla="*/ f51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6" y="f57"/>
              </a:cxn>
              <a:cxn ang="f43">
                <a:pos x="f58" y="f59"/>
              </a:cxn>
              <a:cxn ang="f43">
                <a:pos x="f60" y="f59"/>
              </a:cxn>
              <a:cxn ang="f43">
                <a:pos x="f61" y="f57"/>
              </a:cxn>
              <a:cxn ang="f43">
                <a:pos x="f61" y="f62"/>
              </a:cxn>
              <a:cxn ang="f43">
                <a:pos x="f60" y="f63"/>
              </a:cxn>
              <a:cxn ang="f43">
                <a:pos x="f58" y="f63"/>
              </a:cxn>
              <a:cxn ang="f43">
                <a:pos x="f56" y="f62"/>
              </a:cxn>
              <a:cxn ang="f43">
                <a:pos x="f56" y="f57"/>
              </a:cxn>
            </a:cxnLst>
            <a:rect l="f52" t="f55" r="f53" b="f54"/>
            <a:pathLst>
              <a:path w="865286" h="423133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0F6FC6"/>
          </a:solidFill>
          <a:ln w="15873" cap="rnd">
            <a:solidFill>
              <a:srgbClr val="FFFFFF"/>
            </a:solidFill>
            <a:prstDash val="solid"/>
            <a:miter/>
          </a:ln>
        </p:spPr>
        <p:txBody>
          <a:bodyPr vert="horz" wrap="square" lIns="37792" tIns="31446" rIns="37792" bIns="31446" anchor="ctr" anchorCtr="1" compatLnSpc="1">
            <a:noAutofit/>
          </a:bodyPr>
          <a:lstStyle/>
          <a:p>
            <a:pPr marL="0" marR="0" lvl="0" indent="0" algn="ctr" defTabSz="444498" rtl="0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</a:t>
            </a:r>
          </a:p>
        </p:txBody>
      </p:sp>
      <p:sp>
        <p:nvSpPr>
          <p:cNvPr id="53" name="צורה חופשית: צורה 52">
            <a:extLst>
              <a:ext uri="{FF2B5EF4-FFF2-40B4-BE49-F238E27FC236}">
                <a16:creationId xmlns:a16="http://schemas.microsoft.com/office/drawing/2014/main" id="{99EE0CB5-DE62-9410-3084-3804C0BC8D88}"/>
              </a:ext>
            </a:extLst>
          </p:cNvPr>
          <p:cNvSpPr/>
          <p:nvPr/>
        </p:nvSpPr>
        <p:spPr>
          <a:xfrm>
            <a:off x="6287251" y="4170731"/>
            <a:ext cx="856375" cy="66928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865286"/>
              <a:gd name="f7" fmla="val 423133"/>
              <a:gd name="f8" fmla="val 42313"/>
              <a:gd name="f9" fmla="val 18944"/>
              <a:gd name="f10" fmla="val 822973"/>
              <a:gd name="f11" fmla="val 846342"/>
              <a:gd name="f12" fmla="val 380820"/>
              <a:gd name="f13" fmla="val 404189"/>
              <a:gd name="f14" fmla="+- 0 0 -90"/>
              <a:gd name="f15" fmla="*/ f3 1 865286"/>
              <a:gd name="f16" fmla="*/ f4 1 423133"/>
              <a:gd name="f17" fmla="+- f7 0 f5"/>
              <a:gd name="f18" fmla="+- f6 0 f5"/>
              <a:gd name="f19" fmla="*/ f14 f0 1"/>
              <a:gd name="f20" fmla="*/ f18 1 865286"/>
              <a:gd name="f21" fmla="*/ f17 1 423133"/>
              <a:gd name="f22" fmla="*/ 0 f18 1"/>
              <a:gd name="f23" fmla="*/ 42313 f17 1"/>
              <a:gd name="f24" fmla="*/ 42313 f18 1"/>
              <a:gd name="f25" fmla="*/ 0 f17 1"/>
              <a:gd name="f26" fmla="*/ 822973 f18 1"/>
              <a:gd name="f27" fmla="*/ 865286 f18 1"/>
              <a:gd name="f28" fmla="*/ 380820 f17 1"/>
              <a:gd name="f29" fmla="*/ 423133 f17 1"/>
              <a:gd name="f30" fmla="*/ f19 1 f2"/>
              <a:gd name="f31" fmla="*/ f22 1 865286"/>
              <a:gd name="f32" fmla="*/ f23 1 423133"/>
              <a:gd name="f33" fmla="*/ f24 1 865286"/>
              <a:gd name="f34" fmla="*/ f25 1 423133"/>
              <a:gd name="f35" fmla="*/ f26 1 865286"/>
              <a:gd name="f36" fmla="*/ f27 1 865286"/>
              <a:gd name="f37" fmla="*/ f28 1 423133"/>
              <a:gd name="f38" fmla="*/ f29 1 423133"/>
              <a:gd name="f39" fmla="*/ f5 1 f20"/>
              <a:gd name="f40" fmla="*/ f6 1 f20"/>
              <a:gd name="f41" fmla="*/ f5 1 f21"/>
              <a:gd name="f42" fmla="*/ f7 1 f21"/>
              <a:gd name="f43" fmla="+- f30 0 f1"/>
              <a:gd name="f44" fmla="*/ f31 1 f20"/>
              <a:gd name="f45" fmla="*/ f32 1 f21"/>
              <a:gd name="f46" fmla="*/ f33 1 f20"/>
              <a:gd name="f47" fmla="*/ f34 1 f21"/>
              <a:gd name="f48" fmla="*/ f35 1 f20"/>
              <a:gd name="f49" fmla="*/ f36 1 f20"/>
              <a:gd name="f50" fmla="*/ f37 1 f21"/>
              <a:gd name="f51" fmla="*/ f38 1 f21"/>
              <a:gd name="f52" fmla="*/ f39 f15 1"/>
              <a:gd name="f53" fmla="*/ f40 f15 1"/>
              <a:gd name="f54" fmla="*/ f42 f16 1"/>
              <a:gd name="f55" fmla="*/ f41 f16 1"/>
              <a:gd name="f56" fmla="*/ f44 f15 1"/>
              <a:gd name="f57" fmla="*/ f45 f16 1"/>
              <a:gd name="f58" fmla="*/ f46 f15 1"/>
              <a:gd name="f59" fmla="*/ f47 f16 1"/>
              <a:gd name="f60" fmla="*/ f48 f15 1"/>
              <a:gd name="f61" fmla="*/ f49 f15 1"/>
              <a:gd name="f62" fmla="*/ f50 f16 1"/>
              <a:gd name="f63" fmla="*/ f51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6" y="f57"/>
              </a:cxn>
              <a:cxn ang="f43">
                <a:pos x="f58" y="f59"/>
              </a:cxn>
              <a:cxn ang="f43">
                <a:pos x="f60" y="f59"/>
              </a:cxn>
              <a:cxn ang="f43">
                <a:pos x="f61" y="f57"/>
              </a:cxn>
              <a:cxn ang="f43">
                <a:pos x="f61" y="f62"/>
              </a:cxn>
              <a:cxn ang="f43">
                <a:pos x="f60" y="f63"/>
              </a:cxn>
              <a:cxn ang="f43">
                <a:pos x="f58" y="f63"/>
              </a:cxn>
              <a:cxn ang="f43">
                <a:pos x="f56" y="f62"/>
              </a:cxn>
              <a:cxn ang="f43">
                <a:pos x="f56" y="f57"/>
              </a:cxn>
            </a:cxnLst>
            <a:rect l="f52" t="f55" r="f53" b="f54"/>
            <a:pathLst>
              <a:path w="865286" h="423133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0F6FC6"/>
          </a:solidFill>
          <a:ln w="15873" cap="rnd">
            <a:solidFill>
              <a:srgbClr val="FFFFFF"/>
            </a:solidFill>
            <a:prstDash val="solid"/>
            <a:miter/>
          </a:ln>
        </p:spPr>
        <p:txBody>
          <a:bodyPr vert="horz" wrap="square" lIns="37792" tIns="31446" rIns="37792" bIns="31446" anchor="ctr" anchorCtr="1" compatLnSpc="1">
            <a:noAutofit/>
          </a:bodyPr>
          <a:lstStyle/>
          <a:p>
            <a:pPr marL="0" marR="0" lvl="0" indent="0" algn="ctr" defTabSz="444498" rtl="0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</a:t>
            </a:r>
          </a:p>
        </p:txBody>
      </p:sp>
      <p:sp>
        <p:nvSpPr>
          <p:cNvPr id="54" name="צורה חופשית: צורה 53">
            <a:extLst>
              <a:ext uri="{FF2B5EF4-FFF2-40B4-BE49-F238E27FC236}">
                <a16:creationId xmlns:a16="http://schemas.microsoft.com/office/drawing/2014/main" id="{0CE3B971-A1E3-5520-F822-612543982255}"/>
              </a:ext>
            </a:extLst>
          </p:cNvPr>
          <p:cNvSpPr/>
          <p:nvPr/>
        </p:nvSpPr>
        <p:spPr>
          <a:xfrm>
            <a:off x="6289178" y="4907222"/>
            <a:ext cx="856375" cy="66928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865286"/>
              <a:gd name="f7" fmla="val 423133"/>
              <a:gd name="f8" fmla="val 42313"/>
              <a:gd name="f9" fmla="val 18944"/>
              <a:gd name="f10" fmla="val 822973"/>
              <a:gd name="f11" fmla="val 846342"/>
              <a:gd name="f12" fmla="val 380820"/>
              <a:gd name="f13" fmla="val 404189"/>
              <a:gd name="f14" fmla="+- 0 0 -90"/>
              <a:gd name="f15" fmla="*/ f3 1 865286"/>
              <a:gd name="f16" fmla="*/ f4 1 423133"/>
              <a:gd name="f17" fmla="+- f7 0 f5"/>
              <a:gd name="f18" fmla="+- f6 0 f5"/>
              <a:gd name="f19" fmla="*/ f14 f0 1"/>
              <a:gd name="f20" fmla="*/ f18 1 865286"/>
              <a:gd name="f21" fmla="*/ f17 1 423133"/>
              <a:gd name="f22" fmla="*/ 0 f18 1"/>
              <a:gd name="f23" fmla="*/ 42313 f17 1"/>
              <a:gd name="f24" fmla="*/ 42313 f18 1"/>
              <a:gd name="f25" fmla="*/ 0 f17 1"/>
              <a:gd name="f26" fmla="*/ 822973 f18 1"/>
              <a:gd name="f27" fmla="*/ 865286 f18 1"/>
              <a:gd name="f28" fmla="*/ 380820 f17 1"/>
              <a:gd name="f29" fmla="*/ 423133 f17 1"/>
              <a:gd name="f30" fmla="*/ f19 1 f2"/>
              <a:gd name="f31" fmla="*/ f22 1 865286"/>
              <a:gd name="f32" fmla="*/ f23 1 423133"/>
              <a:gd name="f33" fmla="*/ f24 1 865286"/>
              <a:gd name="f34" fmla="*/ f25 1 423133"/>
              <a:gd name="f35" fmla="*/ f26 1 865286"/>
              <a:gd name="f36" fmla="*/ f27 1 865286"/>
              <a:gd name="f37" fmla="*/ f28 1 423133"/>
              <a:gd name="f38" fmla="*/ f29 1 423133"/>
              <a:gd name="f39" fmla="*/ f5 1 f20"/>
              <a:gd name="f40" fmla="*/ f6 1 f20"/>
              <a:gd name="f41" fmla="*/ f5 1 f21"/>
              <a:gd name="f42" fmla="*/ f7 1 f21"/>
              <a:gd name="f43" fmla="+- f30 0 f1"/>
              <a:gd name="f44" fmla="*/ f31 1 f20"/>
              <a:gd name="f45" fmla="*/ f32 1 f21"/>
              <a:gd name="f46" fmla="*/ f33 1 f20"/>
              <a:gd name="f47" fmla="*/ f34 1 f21"/>
              <a:gd name="f48" fmla="*/ f35 1 f20"/>
              <a:gd name="f49" fmla="*/ f36 1 f20"/>
              <a:gd name="f50" fmla="*/ f37 1 f21"/>
              <a:gd name="f51" fmla="*/ f38 1 f21"/>
              <a:gd name="f52" fmla="*/ f39 f15 1"/>
              <a:gd name="f53" fmla="*/ f40 f15 1"/>
              <a:gd name="f54" fmla="*/ f42 f16 1"/>
              <a:gd name="f55" fmla="*/ f41 f16 1"/>
              <a:gd name="f56" fmla="*/ f44 f15 1"/>
              <a:gd name="f57" fmla="*/ f45 f16 1"/>
              <a:gd name="f58" fmla="*/ f46 f15 1"/>
              <a:gd name="f59" fmla="*/ f47 f16 1"/>
              <a:gd name="f60" fmla="*/ f48 f15 1"/>
              <a:gd name="f61" fmla="*/ f49 f15 1"/>
              <a:gd name="f62" fmla="*/ f50 f16 1"/>
              <a:gd name="f63" fmla="*/ f51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6" y="f57"/>
              </a:cxn>
              <a:cxn ang="f43">
                <a:pos x="f58" y="f59"/>
              </a:cxn>
              <a:cxn ang="f43">
                <a:pos x="f60" y="f59"/>
              </a:cxn>
              <a:cxn ang="f43">
                <a:pos x="f61" y="f57"/>
              </a:cxn>
              <a:cxn ang="f43">
                <a:pos x="f61" y="f62"/>
              </a:cxn>
              <a:cxn ang="f43">
                <a:pos x="f60" y="f63"/>
              </a:cxn>
              <a:cxn ang="f43">
                <a:pos x="f58" y="f63"/>
              </a:cxn>
              <a:cxn ang="f43">
                <a:pos x="f56" y="f62"/>
              </a:cxn>
              <a:cxn ang="f43">
                <a:pos x="f56" y="f57"/>
              </a:cxn>
            </a:cxnLst>
            <a:rect l="f52" t="f55" r="f53" b="f54"/>
            <a:pathLst>
              <a:path w="865286" h="423133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0F6FC6"/>
          </a:solidFill>
          <a:ln w="15873" cap="rnd">
            <a:solidFill>
              <a:srgbClr val="FFFFFF"/>
            </a:solidFill>
            <a:prstDash val="solid"/>
            <a:miter/>
          </a:ln>
        </p:spPr>
        <p:txBody>
          <a:bodyPr vert="horz" wrap="square" lIns="37792" tIns="31446" rIns="37792" bIns="31446" anchor="ctr" anchorCtr="1" compatLnSpc="1">
            <a:noAutofit/>
          </a:bodyPr>
          <a:lstStyle/>
          <a:p>
            <a:pPr marL="0" marR="0" lvl="0" indent="0" algn="ctr" defTabSz="444498" rtl="0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</a:t>
            </a:r>
          </a:p>
        </p:txBody>
      </p:sp>
      <p:pic>
        <p:nvPicPr>
          <p:cNvPr id="55" name="Graphic 3691" descr="Checkmark with solid fill">
            <a:extLst>
              <a:ext uri="{FF2B5EF4-FFF2-40B4-BE49-F238E27FC236}">
                <a16:creationId xmlns:a16="http://schemas.microsoft.com/office/drawing/2014/main" id="{B04D2DD5-D753-2C3A-5F0C-226D84384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4373" y="3395374"/>
            <a:ext cx="663210" cy="68354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3691" descr="Checkmark with solid fill">
            <a:extLst>
              <a:ext uri="{FF2B5EF4-FFF2-40B4-BE49-F238E27FC236}">
                <a16:creationId xmlns:a16="http://schemas.microsoft.com/office/drawing/2014/main" id="{2C9439C9-9732-A435-D88D-25628D859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4373" y="4147539"/>
            <a:ext cx="663210" cy="68354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Graphic 3691" descr="Checkmark with solid fill">
            <a:extLst>
              <a:ext uri="{FF2B5EF4-FFF2-40B4-BE49-F238E27FC236}">
                <a16:creationId xmlns:a16="http://schemas.microsoft.com/office/drawing/2014/main" id="{A385FECC-CCAA-586A-A391-BC9E0C93F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9657" y="4863208"/>
            <a:ext cx="663210" cy="68354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8" name="צורה חופשית: צורה 57">
            <a:extLst>
              <a:ext uri="{FF2B5EF4-FFF2-40B4-BE49-F238E27FC236}">
                <a16:creationId xmlns:a16="http://schemas.microsoft.com/office/drawing/2014/main" id="{C553E8EF-7E46-F453-6803-7C8278FF7F37}"/>
              </a:ext>
            </a:extLst>
          </p:cNvPr>
          <p:cNvSpPr/>
          <p:nvPr/>
        </p:nvSpPr>
        <p:spPr>
          <a:xfrm>
            <a:off x="3589577" y="4918713"/>
            <a:ext cx="852369" cy="68190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865286"/>
              <a:gd name="f7" fmla="val 423133"/>
              <a:gd name="f8" fmla="val 42313"/>
              <a:gd name="f9" fmla="val 18944"/>
              <a:gd name="f10" fmla="val 822973"/>
              <a:gd name="f11" fmla="val 846342"/>
              <a:gd name="f12" fmla="val 380820"/>
              <a:gd name="f13" fmla="val 404189"/>
              <a:gd name="f14" fmla="+- 0 0 -90"/>
              <a:gd name="f15" fmla="*/ f3 1 865286"/>
              <a:gd name="f16" fmla="*/ f4 1 423133"/>
              <a:gd name="f17" fmla="+- f7 0 f5"/>
              <a:gd name="f18" fmla="+- f6 0 f5"/>
              <a:gd name="f19" fmla="*/ f14 f0 1"/>
              <a:gd name="f20" fmla="*/ f18 1 865286"/>
              <a:gd name="f21" fmla="*/ f17 1 423133"/>
              <a:gd name="f22" fmla="*/ 0 f18 1"/>
              <a:gd name="f23" fmla="*/ 42313 f17 1"/>
              <a:gd name="f24" fmla="*/ 42313 f18 1"/>
              <a:gd name="f25" fmla="*/ 0 f17 1"/>
              <a:gd name="f26" fmla="*/ 822973 f18 1"/>
              <a:gd name="f27" fmla="*/ 865286 f18 1"/>
              <a:gd name="f28" fmla="*/ 380820 f17 1"/>
              <a:gd name="f29" fmla="*/ 423133 f17 1"/>
              <a:gd name="f30" fmla="*/ f19 1 f2"/>
              <a:gd name="f31" fmla="*/ f22 1 865286"/>
              <a:gd name="f32" fmla="*/ f23 1 423133"/>
              <a:gd name="f33" fmla="*/ f24 1 865286"/>
              <a:gd name="f34" fmla="*/ f25 1 423133"/>
              <a:gd name="f35" fmla="*/ f26 1 865286"/>
              <a:gd name="f36" fmla="*/ f27 1 865286"/>
              <a:gd name="f37" fmla="*/ f28 1 423133"/>
              <a:gd name="f38" fmla="*/ f29 1 423133"/>
              <a:gd name="f39" fmla="*/ f5 1 f20"/>
              <a:gd name="f40" fmla="*/ f6 1 f20"/>
              <a:gd name="f41" fmla="*/ f5 1 f21"/>
              <a:gd name="f42" fmla="*/ f7 1 f21"/>
              <a:gd name="f43" fmla="+- f30 0 f1"/>
              <a:gd name="f44" fmla="*/ f31 1 f20"/>
              <a:gd name="f45" fmla="*/ f32 1 f21"/>
              <a:gd name="f46" fmla="*/ f33 1 f20"/>
              <a:gd name="f47" fmla="*/ f34 1 f21"/>
              <a:gd name="f48" fmla="*/ f35 1 f20"/>
              <a:gd name="f49" fmla="*/ f36 1 f20"/>
              <a:gd name="f50" fmla="*/ f37 1 f21"/>
              <a:gd name="f51" fmla="*/ f38 1 f21"/>
              <a:gd name="f52" fmla="*/ f39 f15 1"/>
              <a:gd name="f53" fmla="*/ f40 f15 1"/>
              <a:gd name="f54" fmla="*/ f42 f16 1"/>
              <a:gd name="f55" fmla="*/ f41 f16 1"/>
              <a:gd name="f56" fmla="*/ f44 f15 1"/>
              <a:gd name="f57" fmla="*/ f45 f16 1"/>
              <a:gd name="f58" fmla="*/ f46 f15 1"/>
              <a:gd name="f59" fmla="*/ f47 f16 1"/>
              <a:gd name="f60" fmla="*/ f48 f15 1"/>
              <a:gd name="f61" fmla="*/ f49 f15 1"/>
              <a:gd name="f62" fmla="*/ f50 f16 1"/>
              <a:gd name="f63" fmla="*/ f51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6" y="f57"/>
              </a:cxn>
              <a:cxn ang="f43">
                <a:pos x="f58" y="f59"/>
              </a:cxn>
              <a:cxn ang="f43">
                <a:pos x="f60" y="f59"/>
              </a:cxn>
              <a:cxn ang="f43">
                <a:pos x="f61" y="f57"/>
              </a:cxn>
              <a:cxn ang="f43">
                <a:pos x="f61" y="f62"/>
              </a:cxn>
              <a:cxn ang="f43">
                <a:pos x="f60" y="f63"/>
              </a:cxn>
              <a:cxn ang="f43">
                <a:pos x="f58" y="f63"/>
              </a:cxn>
              <a:cxn ang="f43">
                <a:pos x="f56" y="f62"/>
              </a:cxn>
              <a:cxn ang="f43">
                <a:pos x="f56" y="f57"/>
              </a:cxn>
            </a:cxnLst>
            <a:rect l="f52" t="f55" r="f53" b="f54"/>
            <a:pathLst>
              <a:path w="865286" h="423133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0F6FC6"/>
          </a:solidFill>
          <a:ln w="15873" cap="rnd">
            <a:solidFill>
              <a:srgbClr val="FFFFFF"/>
            </a:solidFill>
            <a:prstDash val="solid"/>
            <a:miter/>
          </a:ln>
        </p:spPr>
        <p:txBody>
          <a:bodyPr vert="horz" wrap="square" lIns="37792" tIns="31446" rIns="37792" bIns="31446" anchor="ctr" anchorCtr="1" compatLnSpc="1">
            <a:noAutofit/>
          </a:bodyPr>
          <a:lstStyle/>
          <a:p>
            <a:pPr marL="0" marR="0" lvl="0" indent="0" algn="ctr" defTabSz="444498" rtl="0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</a:t>
            </a:r>
          </a:p>
        </p:txBody>
      </p:sp>
      <p:pic>
        <p:nvPicPr>
          <p:cNvPr id="59" name="Graphic 3729" descr="Close with solid fill">
            <a:extLst>
              <a:ext uri="{FF2B5EF4-FFF2-40B4-BE49-F238E27FC236}">
                <a16:creationId xmlns:a16="http://schemas.microsoft.com/office/drawing/2014/main" id="{C29CD08A-5C98-A95B-EDDF-88A3AC9442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59073" y="5001910"/>
            <a:ext cx="551948" cy="5290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1" name="צורה חופשית: צורה 60">
            <a:extLst>
              <a:ext uri="{FF2B5EF4-FFF2-40B4-BE49-F238E27FC236}">
                <a16:creationId xmlns:a16="http://schemas.microsoft.com/office/drawing/2014/main" id="{0D65E6D8-D205-9CCF-E1F1-17F9791B9749}"/>
              </a:ext>
            </a:extLst>
          </p:cNvPr>
          <p:cNvSpPr/>
          <p:nvPr/>
        </p:nvSpPr>
        <p:spPr>
          <a:xfrm>
            <a:off x="2361766" y="4158063"/>
            <a:ext cx="856496" cy="69942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865286"/>
              <a:gd name="f7" fmla="val 423133"/>
              <a:gd name="f8" fmla="val 42313"/>
              <a:gd name="f9" fmla="val 18944"/>
              <a:gd name="f10" fmla="val 822973"/>
              <a:gd name="f11" fmla="val 846342"/>
              <a:gd name="f12" fmla="val 380820"/>
              <a:gd name="f13" fmla="val 404189"/>
              <a:gd name="f14" fmla="+- 0 0 -90"/>
              <a:gd name="f15" fmla="*/ f3 1 865286"/>
              <a:gd name="f16" fmla="*/ f4 1 423133"/>
              <a:gd name="f17" fmla="+- f7 0 f5"/>
              <a:gd name="f18" fmla="+- f6 0 f5"/>
              <a:gd name="f19" fmla="*/ f14 f0 1"/>
              <a:gd name="f20" fmla="*/ f18 1 865286"/>
              <a:gd name="f21" fmla="*/ f17 1 423133"/>
              <a:gd name="f22" fmla="*/ 0 f18 1"/>
              <a:gd name="f23" fmla="*/ 42313 f17 1"/>
              <a:gd name="f24" fmla="*/ 42313 f18 1"/>
              <a:gd name="f25" fmla="*/ 0 f17 1"/>
              <a:gd name="f26" fmla="*/ 822973 f18 1"/>
              <a:gd name="f27" fmla="*/ 865286 f18 1"/>
              <a:gd name="f28" fmla="*/ 380820 f17 1"/>
              <a:gd name="f29" fmla="*/ 423133 f17 1"/>
              <a:gd name="f30" fmla="*/ f19 1 f2"/>
              <a:gd name="f31" fmla="*/ f22 1 865286"/>
              <a:gd name="f32" fmla="*/ f23 1 423133"/>
              <a:gd name="f33" fmla="*/ f24 1 865286"/>
              <a:gd name="f34" fmla="*/ f25 1 423133"/>
              <a:gd name="f35" fmla="*/ f26 1 865286"/>
              <a:gd name="f36" fmla="*/ f27 1 865286"/>
              <a:gd name="f37" fmla="*/ f28 1 423133"/>
              <a:gd name="f38" fmla="*/ f29 1 423133"/>
              <a:gd name="f39" fmla="*/ f5 1 f20"/>
              <a:gd name="f40" fmla="*/ f6 1 f20"/>
              <a:gd name="f41" fmla="*/ f5 1 f21"/>
              <a:gd name="f42" fmla="*/ f7 1 f21"/>
              <a:gd name="f43" fmla="+- f30 0 f1"/>
              <a:gd name="f44" fmla="*/ f31 1 f20"/>
              <a:gd name="f45" fmla="*/ f32 1 f21"/>
              <a:gd name="f46" fmla="*/ f33 1 f20"/>
              <a:gd name="f47" fmla="*/ f34 1 f21"/>
              <a:gd name="f48" fmla="*/ f35 1 f20"/>
              <a:gd name="f49" fmla="*/ f36 1 f20"/>
              <a:gd name="f50" fmla="*/ f37 1 f21"/>
              <a:gd name="f51" fmla="*/ f38 1 f21"/>
              <a:gd name="f52" fmla="*/ f39 f15 1"/>
              <a:gd name="f53" fmla="*/ f40 f15 1"/>
              <a:gd name="f54" fmla="*/ f42 f16 1"/>
              <a:gd name="f55" fmla="*/ f41 f16 1"/>
              <a:gd name="f56" fmla="*/ f44 f15 1"/>
              <a:gd name="f57" fmla="*/ f45 f16 1"/>
              <a:gd name="f58" fmla="*/ f46 f15 1"/>
              <a:gd name="f59" fmla="*/ f47 f16 1"/>
              <a:gd name="f60" fmla="*/ f48 f15 1"/>
              <a:gd name="f61" fmla="*/ f49 f15 1"/>
              <a:gd name="f62" fmla="*/ f50 f16 1"/>
              <a:gd name="f63" fmla="*/ f51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6" y="f57"/>
              </a:cxn>
              <a:cxn ang="f43">
                <a:pos x="f58" y="f59"/>
              </a:cxn>
              <a:cxn ang="f43">
                <a:pos x="f60" y="f59"/>
              </a:cxn>
              <a:cxn ang="f43">
                <a:pos x="f61" y="f57"/>
              </a:cxn>
              <a:cxn ang="f43">
                <a:pos x="f61" y="f62"/>
              </a:cxn>
              <a:cxn ang="f43">
                <a:pos x="f60" y="f63"/>
              </a:cxn>
              <a:cxn ang="f43">
                <a:pos x="f58" y="f63"/>
              </a:cxn>
              <a:cxn ang="f43">
                <a:pos x="f56" y="f62"/>
              </a:cxn>
              <a:cxn ang="f43">
                <a:pos x="f56" y="f57"/>
              </a:cxn>
            </a:cxnLst>
            <a:rect l="f52" t="f55" r="f53" b="f54"/>
            <a:pathLst>
              <a:path w="865286" h="423133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0F6FC6"/>
          </a:solidFill>
          <a:ln w="15873" cap="rnd">
            <a:solidFill>
              <a:srgbClr val="FFFFFF"/>
            </a:solidFill>
            <a:prstDash val="solid"/>
            <a:miter/>
          </a:ln>
        </p:spPr>
        <p:txBody>
          <a:bodyPr vert="horz" wrap="square" lIns="37792" tIns="31446" rIns="37792" bIns="31446" anchor="ctr" anchorCtr="1" compatLnSpc="1">
            <a:noAutofit/>
          </a:bodyPr>
          <a:lstStyle/>
          <a:p>
            <a:pPr marL="0" marR="0" lvl="0" indent="0" algn="ctr" defTabSz="444498" rtl="0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speed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0">
    <p:bg>
      <p:bgPr>
        <a:solidFill>
          <a:srgbClr val="0A19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63F9-F497-FEF0-0E28-A5D0AEAB669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>
                <a:solidFill>
                  <a:srgbClr val="B968FF"/>
                </a:solidFill>
                <a:latin typeface="Calibri"/>
              </a:rPr>
              <a:t>Why We Win</a:t>
            </a:r>
          </a:p>
        </p:txBody>
      </p:sp>
      <p:grpSp>
        <p:nvGrpSpPr>
          <p:cNvPr id="3" name="Content Placeholder 2">
            <a:extLst>
              <a:ext uri="{FF2B5EF4-FFF2-40B4-BE49-F238E27FC236}">
                <a16:creationId xmlns:a16="http://schemas.microsoft.com/office/drawing/2014/main" id="{B1004F00-D0C3-D722-9C2A-4915B3DBFE61}"/>
              </a:ext>
            </a:extLst>
          </p:cNvPr>
          <p:cNvGrpSpPr/>
          <p:nvPr/>
        </p:nvGrpSpPr>
        <p:grpSpPr>
          <a:xfrm>
            <a:off x="1578647" y="2233851"/>
            <a:ext cx="5986705" cy="3614257"/>
            <a:chOff x="1578647" y="2233851"/>
            <a:chExt cx="5986705" cy="3614257"/>
          </a:xfrm>
        </p:grpSpPr>
        <p:sp>
          <p:nvSpPr>
            <p:cNvPr id="4" name="צורה חופשית: צורה 3">
              <a:extLst>
                <a:ext uri="{FF2B5EF4-FFF2-40B4-BE49-F238E27FC236}">
                  <a16:creationId xmlns:a16="http://schemas.microsoft.com/office/drawing/2014/main" id="{C8B1623F-6C7C-BD35-C81B-C75EE535D23B}"/>
                </a:ext>
              </a:extLst>
            </p:cNvPr>
            <p:cNvSpPr/>
            <p:nvPr/>
          </p:nvSpPr>
          <p:spPr>
            <a:xfrm>
              <a:off x="1578647" y="2233851"/>
              <a:ext cx="792565" cy="79256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CCD5EA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r" defTabSz="914400" rtl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he-IL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 pitchFamily="34"/>
              </a:endParaRPr>
            </a:p>
          </p:txBody>
        </p:sp>
        <p:sp>
          <p:nvSpPr>
            <p:cNvPr id="5" name="מלבן 4" descr="Head with Gears">
              <a:extLst>
                <a:ext uri="{FF2B5EF4-FFF2-40B4-BE49-F238E27FC236}">
                  <a16:creationId xmlns:a16="http://schemas.microsoft.com/office/drawing/2014/main" id="{66DBC343-1D2C-77FD-AD1C-669A7976EFEC}"/>
                </a:ext>
              </a:extLst>
            </p:cNvPr>
            <p:cNvSpPr/>
            <p:nvPr/>
          </p:nvSpPr>
          <p:spPr>
            <a:xfrm>
              <a:off x="1745086" y="2400290"/>
              <a:ext cx="459687" cy="459687"/>
            </a:xfrm>
            <a:prstGeom prst="rect">
              <a:avLst/>
            </a:prstGeom>
            <a:blipFill>
              <a:blip r:embed="rId3">
                <a:alphaModFix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w="15873" cap="rnd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r" defTabSz="914400" rtl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he-IL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 pitchFamily="34"/>
              </a:endParaRPr>
            </a:p>
          </p:txBody>
        </p:sp>
        <p:sp>
          <p:nvSpPr>
            <p:cNvPr id="6" name="צורה חופשית: צורה 5">
              <a:extLst>
                <a:ext uri="{FF2B5EF4-FFF2-40B4-BE49-F238E27FC236}">
                  <a16:creationId xmlns:a16="http://schemas.microsoft.com/office/drawing/2014/main" id="{2C518BD8-6CA2-7E35-DA65-4B4F2B8B64FD}"/>
                </a:ext>
              </a:extLst>
            </p:cNvPr>
            <p:cNvSpPr/>
            <p:nvPr/>
          </p:nvSpPr>
          <p:spPr>
            <a:xfrm>
              <a:off x="2541044" y="2233851"/>
              <a:ext cx="1868192" cy="79256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68191"/>
                <a:gd name="f7" fmla="val 792566"/>
                <a:gd name="f8" fmla="+- 0 0 -90"/>
                <a:gd name="f9" fmla="*/ f3 1 1868191"/>
                <a:gd name="f10" fmla="*/ f4 1 792566"/>
                <a:gd name="f11" fmla="+- f7 0 f5"/>
                <a:gd name="f12" fmla="+- f6 0 f5"/>
                <a:gd name="f13" fmla="*/ f8 f0 1"/>
                <a:gd name="f14" fmla="*/ f12 1 1868191"/>
                <a:gd name="f15" fmla="*/ f11 1 792566"/>
                <a:gd name="f16" fmla="*/ 0 f12 1"/>
                <a:gd name="f17" fmla="*/ 0 f11 1"/>
                <a:gd name="f18" fmla="*/ 1868191 f12 1"/>
                <a:gd name="f19" fmla="*/ 792566 f11 1"/>
                <a:gd name="f20" fmla="*/ f13 1 f2"/>
                <a:gd name="f21" fmla="*/ f16 1 1868191"/>
                <a:gd name="f22" fmla="*/ f17 1 792566"/>
                <a:gd name="f23" fmla="*/ f18 1 1868191"/>
                <a:gd name="f24" fmla="*/ f19 1 792566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868191" h="792566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ctr" anchorCtr="0" compatLnSpc="1">
              <a:noAutofit/>
            </a:bodyPr>
            <a:lstStyle/>
            <a:p>
              <a:pPr marL="0" marR="0" lvl="0" indent="0" algn="l" defTabSz="71120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1200" cap="none" spc="0" baseline="0">
                  <a:solidFill>
                    <a:srgbClr val="FFFFFF"/>
                  </a:solidFill>
                  <a:uFillTx/>
                  <a:latin typeface="Century Gothic"/>
                </a:rPr>
                <a:t>🧠 AI-generated natural language reports</a:t>
              </a:r>
            </a:p>
          </p:txBody>
        </p:sp>
        <p:sp>
          <p:nvSpPr>
            <p:cNvPr id="7" name="צורה חופשית: צורה 6">
              <a:extLst>
                <a:ext uri="{FF2B5EF4-FFF2-40B4-BE49-F238E27FC236}">
                  <a16:creationId xmlns:a16="http://schemas.microsoft.com/office/drawing/2014/main" id="{5BEE4054-24DC-654F-061B-33B75F18932D}"/>
                </a:ext>
              </a:extLst>
            </p:cNvPr>
            <p:cNvSpPr/>
            <p:nvPr/>
          </p:nvSpPr>
          <p:spPr>
            <a:xfrm>
              <a:off x="4734763" y="2233851"/>
              <a:ext cx="792565" cy="79256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CCD5EA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r" defTabSz="914400" rtl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he-IL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 pitchFamily="34"/>
              </a:endParaRPr>
            </a:p>
          </p:txBody>
        </p:sp>
        <p:sp>
          <p:nvSpPr>
            <p:cNvPr id="8" name="מלבן 7" descr="פגיעה במטרה">
              <a:extLst>
                <a:ext uri="{FF2B5EF4-FFF2-40B4-BE49-F238E27FC236}">
                  <a16:creationId xmlns:a16="http://schemas.microsoft.com/office/drawing/2014/main" id="{40F14309-0563-9E2B-D1A4-7E02A05F4DA1}"/>
                </a:ext>
              </a:extLst>
            </p:cNvPr>
            <p:cNvSpPr/>
            <p:nvPr/>
          </p:nvSpPr>
          <p:spPr>
            <a:xfrm>
              <a:off x="4901202" y="2400290"/>
              <a:ext cx="459687" cy="459687"/>
            </a:xfrm>
            <a:prstGeom prst="rect">
              <a:avLst/>
            </a:prstGeom>
            <a:blipFill>
              <a:blip r:embed="rId5">
                <a:alphaModFix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 w="15873" cap="rnd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r" defTabSz="914400" rtl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he-IL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 pitchFamily="34"/>
              </a:endParaRPr>
            </a:p>
          </p:txBody>
        </p:sp>
        <p:sp>
          <p:nvSpPr>
            <p:cNvPr id="9" name="צורה חופשית: צורה 8">
              <a:extLst>
                <a:ext uri="{FF2B5EF4-FFF2-40B4-BE49-F238E27FC236}">
                  <a16:creationId xmlns:a16="http://schemas.microsoft.com/office/drawing/2014/main" id="{40C61A9A-784A-EDC7-4793-91A07AB9DBDF}"/>
                </a:ext>
              </a:extLst>
            </p:cNvPr>
            <p:cNvSpPr/>
            <p:nvPr/>
          </p:nvSpPr>
          <p:spPr>
            <a:xfrm>
              <a:off x="5697160" y="2233851"/>
              <a:ext cx="1868192" cy="79256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68191"/>
                <a:gd name="f7" fmla="val 792566"/>
                <a:gd name="f8" fmla="+- 0 0 -90"/>
                <a:gd name="f9" fmla="*/ f3 1 1868191"/>
                <a:gd name="f10" fmla="*/ f4 1 792566"/>
                <a:gd name="f11" fmla="+- f7 0 f5"/>
                <a:gd name="f12" fmla="+- f6 0 f5"/>
                <a:gd name="f13" fmla="*/ f8 f0 1"/>
                <a:gd name="f14" fmla="*/ f12 1 1868191"/>
                <a:gd name="f15" fmla="*/ f11 1 792566"/>
                <a:gd name="f16" fmla="*/ 0 f12 1"/>
                <a:gd name="f17" fmla="*/ 0 f11 1"/>
                <a:gd name="f18" fmla="*/ 1868191 f12 1"/>
                <a:gd name="f19" fmla="*/ 792566 f11 1"/>
                <a:gd name="f20" fmla="*/ f13 1 f2"/>
                <a:gd name="f21" fmla="*/ f16 1 1868191"/>
                <a:gd name="f22" fmla="*/ f17 1 792566"/>
                <a:gd name="f23" fmla="*/ f18 1 1868191"/>
                <a:gd name="f24" fmla="*/ f19 1 792566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868191" h="792566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ctr" anchorCtr="0" compatLnSpc="1">
              <a:noAutofit/>
            </a:bodyPr>
            <a:lstStyle/>
            <a:p>
              <a:pPr marL="0" marR="0" lvl="0" indent="0" algn="l" defTabSz="88899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FFFFFF"/>
                  </a:solidFill>
                  <a:uFillTx/>
                  <a:latin typeface="Century Gothic"/>
                </a:rPr>
                <a:t>⚡ </a:t>
              </a:r>
              <a:r>
                <a:rPr lang="en-US" sz="2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Fast + accurate</a:t>
              </a:r>
            </a:p>
          </p:txBody>
        </p:sp>
        <p:sp>
          <p:nvSpPr>
            <p:cNvPr id="10" name="צורה חופשית: צורה 9">
              <a:extLst>
                <a:ext uri="{FF2B5EF4-FFF2-40B4-BE49-F238E27FC236}">
                  <a16:creationId xmlns:a16="http://schemas.microsoft.com/office/drawing/2014/main" id="{6C741245-9372-CE0B-AE1C-5FC84CADE159}"/>
                </a:ext>
              </a:extLst>
            </p:cNvPr>
            <p:cNvSpPr/>
            <p:nvPr/>
          </p:nvSpPr>
          <p:spPr>
            <a:xfrm>
              <a:off x="1578647" y="3644697"/>
              <a:ext cx="792565" cy="79256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CCD5EA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r" defTabSz="914400" rtl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he-IL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 pitchFamily="34"/>
              </a:endParaRPr>
            </a:p>
          </p:txBody>
        </p:sp>
        <p:sp>
          <p:nvSpPr>
            <p:cNvPr id="11" name="מלבן 10" descr="Cycle with People">
              <a:extLst>
                <a:ext uri="{FF2B5EF4-FFF2-40B4-BE49-F238E27FC236}">
                  <a16:creationId xmlns:a16="http://schemas.microsoft.com/office/drawing/2014/main" id="{83282B71-5E4F-670E-31CB-D4F4A45ECE2A}"/>
                </a:ext>
              </a:extLst>
            </p:cNvPr>
            <p:cNvSpPr/>
            <p:nvPr/>
          </p:nvSpPr>
          <p:spPr>
            <a:xfrm>
              <a:off x="1745086" y="3811136"/>
              <a:ext cx="459687" cy="459687"/>
            </a:xfrm>
            <a:prstGeom prst="rect">
              <a:avLst/>
            </a:prstGeom>
            <a:blipFill>
              <a:blip r:embed="rId7">
                <a:alphaModFix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w="15873" cap="rnd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r" defTabSz="914400" rtl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he-IL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 pitchFamily="34"/>
              </a:endParaRPr>
            </a:p>
          </p:txBody>
        </p:sp>
        <p:sp>
          <p:nvSpPr>
            <p:cNvPr id="12" name="צורה חופשית: צורה 11">
              <a:extLst>
                <a:ext uri="{FF2B5EF4-FFF2-40B4-BE49-F238E27FC236}">
                  <a16:creationId xmlns:a16="http://schemas.microsoft.com/office/drawing/2014/main" id="{F6AA66DA-108E-AC02-2D18-04019B81598C}"/>
                </a:ext>
              </a:extLst>
            </p:cNvPr>
            <p:cNvSpPr/>
            <p:nvPr/>
          </p:nvSpPr>
          <p:spPr>
            <a:xfrm>
              <a:off x="2541044" y="3644697"/>
              <a:ext cx="1868192" cy="79256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68191"/>
                <a:gd name="f7" fmla="val 792566"/>
                <a:gd name="f8" fmla="+- 0 0 -90"/>
                <a:gd name="f9" fmla="*/ f3 1 1868191"/>
                <a:gd name="f10" fmla="*/ f4 1 792566"/>
                <a:gd name="f11" fmla="+- f7 0 f5"/>
                <a:gd name="f12" fmla="+- f6 0 f5"/>
                <a:gd name="f13" fmla="*/ f8 f0 1"/>
                <a:gd name="f14" fmla="*/ f12 1 1868191"/>
                <a:gd name="f15" fmla="*/ f11 1 792566"/>
                <a:gd name="f16" fmla="*/ 0 f12 1"/>
                <a:gd name="f17" fmla="*/ 0 f11 1"/>
                <a:gd name="f18" fmla="*/ 1868191 f12 1"/>
                <a:gd name="f19" fmla="*/ 792566 f11 1"/>
                <a:gd name="f20" fmla="*/ f13 1 f2"/>
                <a:gd name="f21" fmla="*/ f16 1 1868191"/>
                <a:gd name="f22" fmla="*/ f17 1 792566"/>
                <a:gd name="f23" fmla="*/ f18 1 1868191"/>
                <a:gd name="f24" fmla="*/ f19 1 792566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868191" h="792566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ctr" anchorCtr="0" compatLnSpc="1">
              <a:noAutofit/>
            </a:bodyPr>
            <a:lstStyle/>
            <a:p>
              <a:pPr marL="0" marR="0" lvl="0" indent="0" algn="l" defTabSz="88899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FFFFFF"/>
                  </a:solidFill>
                  <a:uFillTx/>
                  <a:latin typeface="Century Gothic"/>
                </a:rPr>
                <a:t>🎯 </a:t>
              </a:r>
              <a:r>
                <a:rPr lang="en-US" sz="2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User-friendly for solo devs and teams</a:t>
              </a:r>
            </a:p>
          </p:txBody>
        </p:sp>
        <p:sp>
          <p:nvSpPr>
            <p:cNvPr id="13" name="צורה חופשית: צורה 12">
              <a:extLst>
                <a:ext uri="{FF2B5EF4-FFF2-40B4-BE49-F238E27FC236}">
                  <a16:creationId xmlns:a16="http://schemas.microsoft.com/office/drawing/2014/main" id="{36C40A49-0A04-489E-87E0-3972D8A00F98}"/>
                </a:ext>
              </a:extLst>
            </p:cNvPr>
            <p:cNvSpPr/>
            <p:nvPr/>
          </p:nvSpPr>
          <p:spPr>
            <a:xfrm>
              <a:off x="4734763" y="3644697"/>
              <a:ext cx="792565" cy="79256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CCD5EA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r" defTabSz="914400" rtl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he-IL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 pitchFamily="34"/>
              </a:endParaRPr>
            </a:p>
          </p:txBody>
        </p:sp>
        <p:sp>
          <p:nvSpPr>
            <p:cNvPr id="14" name="מלבן 13" descr="סימן ביקורת">
              <a:extLst>
                <a:ext uri="{FF2B5EF4-FFF2-40B4-BE49-F238E27FC236}">
                  <a16:creationId xmlns:a16="http://schemas.microsoft.com/office/drawing/2014/main" id="{9C205009-15F7-E072-AEC8-57131C750F5C}"/>
                </a:ext>
              </a:extLst>
            </p:cNvPr>
            <p:cNvSpPr/>
            <p:nvPr/>
          </p:nvSpPr>
          <p:spPr>
            <a:xfrm>
              <a:off x="4901202" y="3811136"/>
              <a:ext cx="459687" cy="459687"/>
            </a:xfrm>
            <a:prstGeom prst="rect">
              <a:avLst/>
            </a:prstGeom>
            <a:blipFill>
              <a:blip r:embed="rId9">
                <a:alphaModFix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w="15873" cap="rnd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r" defTabSz="914400" rtl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he-IL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 pitchFamily="34"/>
              </a:endParaRPr>
            </a:p>
          </p:txBody>
        </p:sp>
        <p:sp>
          <p:nvSpPr>
            <p:cNvPr id="15" name="צורה חופשית: צורה 14">
              <a:extLst>
                <a:ext uri="{FF2B5EF4-FFF2-40B4-BE49-F238E27FC236}">
                  <a16:creationId xmlns:a16="http://schemas.microsoft.com/office/drawing/2014/main" id="{D7825789-9699-3F95-4224-770A319BE13C}"/>
                </a:ext>
              </a:extLst>
            </p:cNvPr>
            <p:cNvSpPr/>
            <p:nvPr/>
          </p:nvSpPr>
          <p:spPr>
            <a:xfrm>
              <a:off x="5697160" y="3644697"/>
              <a:ext cx="1868192" cy="79256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68191"/>
                <a:gd name="f7" fmla="val 792566"/>
                <a:gd name="f8" fmla="+- 0 0 -90"/>
                <a:gd name="f9" fmla="*/ f3 1 1868191"/>
                <a:gd name="f10" fmla="*/ f4 1 792566"/>
                <a:gd name="f11" fmla="+- f7 0 f5"/>
                <a:gd name="f12" fmla="+- f6 0 f5"/>
                <a:gd name="f13" fmla="*/ f8 f0 1"/>
                <a:gd name="f14" fmla="*/ f12 1 1868191"/>
                <a:gd name="f15" fmla="*/ f11 1 792566"/>
                <a:gd name="f16" fmla="*/ 0 f12 1"/>
                <a:gd name="f17" fmla="*/ 0 f11 1"/>
                <a:gd name="f18" fmla="*/ 1868191 f12 1"/>
                <a:gd name="f19" fmla="*/ 792566 f11 1"/>
                <a:gd name="f20" fmla="*/ f13 1 f2"/>
                <a:gd name="f21" fmla="*/ f16 1 1868191"/>
                <a:gd name="f22" fmla="*/ f17 1 792566"/>
                <a:gd name="f23" fmla="*/ f18 1 1868191"/>
                <a:gd name="f24" fmla="*/ f19 1 792566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868191" h="792566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ctr" anchorCtr="0" compatLnSpc="1">
              <a:noAutofit/>
            </a:bodyPr>
            <a:lstStyle/>
            <a:p>
              <a:pPr marL="0" marR="0" lvl="0" indent="0" algn="l" defTabSz="88899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FFFFFF"/>
                  </a:solidFill>
                  <a:uFillTx/>
                  <a:latin typeface="Century Gothic"/>
                </a:rPr>
                <a:t>🧩 </a:t>
              </a:r>
              <a:r>
                <a:rPr lang="en-US" sz="2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CI/CD integration</a:t>
              </a:r>
            </a:p>
          </p:txBody>
        </p:sp>
        <p:sp>
          <p:nvSpPr>
            <p:cNvPr id="16" name="צורה חופשית: צורה 15">
              <a:extLst>
                <a:ext uri="{FF2B5EF4-FFF2-40B4-BE49-F238E27FC236}">
                  <a16:creationId xmlns:a16="http://schemas.microsoft.com/office/drawing/2014/main" id="{9A254920-67F5-F014-71C5-55ABDD9D2DB6}"/>
                </a:ext>
              </a:extLst>
            </p:cNvPr>
            <p:cNvSpPr/>
            <p:nvPr/>
          </p:nvSpPr>
          <p:spPr>
            <a:xfrm>
              <a:off x="1578647" y="5055543"/>
              <a:ext cx="792565" cy="79256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CCD5EA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r" defTabSz="914400" rtl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he-IL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 pitchFamily="34"/>
              </a:endParaRPr>
            </a:p>
          </p:txBody>
        </p:sp>
        <p:sp>
          <p:nvSpPr>
            <p:cNvPr id="17" name="מלבן 16" descr="כלים">
              <a:extLst>
                <a:ext uri="{FF2B5EF4-FFF2-40B4-BE49-F238E27FC236}">
                  <a16:creationId xmlns:a16="http://schemas.microsoft.com/office/drawing/2014/main" id="{48D77038-9AA3-817C-FA74-8205E8E4A5E4}"/>
                </a:ext>
              </a:extLst>
            </p:cNvPr>
            <p:cNvSpPr/>
            <p:nvPr/>
          </p:nvSpPr>
          <p:spPr>
            <a:xfrm>
              <a:off x="1745086" y="5221982"/>
              <a:ext cx="459687" cy="459687"/>
            </a:xfrm>
            <a:prstGeom prst="rect">
              <a:avLst/>
            </a:prstGeom>
            <a:blipFill>
              <a:blip r:embed="rId11">
                <a:alphaModFix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w="15873" cap="rnd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r" defTabSz="914400" rtl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he-IL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cs typeface="Arial" pitchFamily="34"/>
              </a:endParaRPr>
            </a:p>
          </p:txBody>
        </p:sp>
        <p:sp>
          <p:nvSpPr>
            <p:cNvPr id="18" name="צורה חופשית: צורה 17">
              <a:extLst>
                <a:ext uri="{FF2B5EF4-FFF2-40B4-BE49-F238E27FC236}">
                  <a16:creationId xmlns:a16="http://schemas.microsoft.com/office/drawing/2014/main" id="{A5D99C8B-38AA-7AE4-8CA2-B475E98D4844}"/>
                </a:ext>
              </a:extLst>
            </p:cNvPr>
            <p:cNvSpPr/>
            <p:nvPr/>
          </p:nvSpPr>
          <p:spPr>
            <a:xfrm>
              <a:off x="2541044" y="5055543"/>
              <a:ext cx="1868192" cy="79256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68191"/>
                <a:gd name="f7" fmla="val 792566"/>
                <a:gd name="f8" fmla="+- 0 0 -90"/>
                <a:gd name="f9" fmla="*/ f3 1 1868191"/>
                <a:gd name="f10" fmla="*/ f4 1 792566"/>
                <a:gd name="f11" fmla="+- f7 0 f5"/>
                <a:gd name="f12" fmla="+- f6 0 f5"/>
                <a:gd name="f13" fmla="*/ f8 f0 1"/>
                <a:gd name="f14" fmla="*/ f12 1 1868191"/>
                <a:gd name="f15" fmla="*/ f11 1 792566"/>
                <a:gd name="f16" fmla="*/ 0 f12 1"/>
                <a:gd name="f17" fmla="*/ 0 f11 1"/>
                <a:gd name="f18" fmla="*/ 1868191 f12 1"/>
                <a:gd name="f19" fmla="*/ 792566 f11 1"/>
                <a:gd name="f20" fmla="*/ f13 1 f2"/>
                <a:gd name="f21" fmla="*/ f16 1 1868191"/>
                <a:gd name="f22" fmla="*/ f17 1 792566"/>
                <a:gd name="f23" fmla="*/ f18 1 1868191"/>
                <a:gd name="f24" fmla="*/ f19 1 792566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868191" h="792566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ctr" anchorCtr="0" compatLnSpc="1">
              <a:noAutofit/>
            </a:bodyPr>
            <a:lstStyle/>
            <a:p>
              <a:pPr marL="0" marR="0" lvl="0" indent="0" algn="l" defTabSz="88899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FFFFFF"/>
                  </a:solidFill>
                  <a:uFillTx/>
                  <a:latin typeface="Century Gothic"/>
                </a:rPr>
                <a:t>🧨 </a:t>
              </a:r>
              <a:r>
                <a:rPr lang="en-US" sz="2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Fix suggestions + seamless deployment</a:t>
              </a:r>
            </a:p>
          </p:txBody>
        </p:sp>
      </p:grpSp>
      <p:pic>
        <p:nvPicPr>
          <p:cNvPr id="19" name="Picture 52" descr="A blue lock with a yellow and purple chain&#10;&#10;AI-generated content may be incorrect.">
            <a:extLst>
              <a:ext uri="{FF2B5EF4-FFF2-40B4-BE49-F238E27FC236}">
                <a16:creationId xmlns:a16="http://schemas.microsoft.com/office/drawing/2014/main" id="{02AA6CC1-6C32-E60B-9E5E-FA3B7F288D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6883" y="6168222"/>
            <a:ext cx="809783" cy="7893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EC075-7836-D42C-5601-3E3120289B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643" y="133474"/>
            <a:ext cx="7421965" cy="1033665"/>
          </a:xfrm>
        </p:spPr>
        <p:txBody>
          <a:bodyPr>
            <a:normAutofit/>
          </a:bodyPr>
          <a:lstStyle/>
          <a:p>
            <a:pPr lvl="0"/>
            <a:r>
              <a:rPr lang="en-US" sz="3500">
                <a:solidFill>
                  <a:srgbClr val="FFFFFF"/>
                </a:solidFill>
                <a:latin typeface="Calibri"/>
              </a:rPr>
              <a:t>Milestones:</a:t>
            </a:r>
          </a:p>
        </p:txBody>
      </p:sp>
      <p:cxnSp>
        <p:nvCxnSpPr>
          <p:cNvPr id="3" name="Straight Arrow Connector 107">
            <a:extLst>
              <a:ext uri="{FF2B5EF4-FFF2-40B4-BE49-F238E27FC236}">
                <a16:creationId xmlns:a16="http://schemas.microsoft.com/office/drawing/2014/main" id="{C517DEEE-B554-6FD4-2619-07C2C09A084D}"/>
              </a:ext>
            </a:extLst>
          </p:cNvPr>
          <p:cNvCxnSpPr/>
          <p:nvPr/>
        </p:nvCxnSpPr>
        <p:spPr>
          <a:xfrm>
            <a:off x="243587" y="4281568"/>
            <a:ext cx="8769242" cy="28099"/>
          </a:xfrm>
          <a:prstGeom prst="straightConnector1">
            <a:avLst/>
          </a:prstGeom>
          <a:noFill/>
          <a:ln w="25402" cap="rnd">
            <a:solidFill>
              <a:srgbClr val="0F6FC6"/>
            </a:solidFill>
            <a:prstDash val="solid"/>
            <a:miter/>
          </a:ln>
        </p:spPr>
      </p:cxnSp>
      <p:cxnSp>
        <p:nvCxnSpPr>
          <p:cNvPr id="4" name="Straight Arrow Connector 108">
            <a:extLst>
              <a:ext uri="{FF2B5EF4-FFF2-40B4-BE49-F238E27FC236}">
                <a16:creationId xmlns:a16="http://schemas.microsoft.com/office/drawing/2014/main" id="{75F954A0-94D9-3506-D002-02FD27B05154}"/>
              </a:ext>
            </a:extLst>
          </p:cNvPr>
          <p:cNvCxnSpPr/>
          <p:nvPr/>
        </p:nvCxnSpPr>
        <p:spPr>
          <a:xfrm flipH="1" flipV="1">
            <a:off x="1077410" y="3863888"/>
            <a:ext cx="9372" cy="412230"/>
          </a:xfrm>
          <a:prstGeom prst="straightConnector1">
            <a:avLst/>
          </a:prstGeom>
          <a:noFill/>
          <a:ln w="25402" cap="rnd">
            <a:solidFill>
              <a:srgbClr val="0F6FC6"/>
            </a:solidFill>
            <a:prstDash val="solid"/>
            <a:miter/>
          </a:ln>
        </p:spPr>
      </p:cxnSp>
      <p:sp>
        <p:nvSpPr>
          <p:cNvPr id="5" name="Content Placeholder 128">
            <a:extLst>
              <a:ext uri="{FF2B5EF4-FFF2-40B4-BE49-F238E27FC236}">
                <a16:creationId xmlns:a16="http://schemas.microsoft.com/office/drawing/2014/main" id="{1BC462A2-18C1-575B-C422-F4FBC84597B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9490" y="3146550"/>
            <a:ext cx="1068860" cy="404256"/>
          </a:xfrm>
        </p:spPr>
        <p:txBody>
          <a:bodyPr/>
          <a:lstStyle/>
          <a:p>
            <a:pPr marL="0" lvl="0" indent="0">
              <a:buNone/>
            </a:pPr>
            <a:r>
              <a:rPr lang="en-US" sz="1700"/>
              <a:t>Ideation </a:t>
            </a:r>
            <a:endParaRPr lang="en-US" sz="900"/>
          </a:p>
        </p:txBody>
      </p:sp>
      <p:sp>
        <p:nvSpPr>
          <p:cNvPr id="6" name="Content Placeholder 128">
            <a:extLst>
              <a:ext uri="{FF2B5EF4-FFF2-40B4-BE49-F238E27FC236}">
                <a16:creationId xmlns:a16="http://schemas.microsoft.com/office/drawing/2014/main" id="{AEAF1629-E307-F825-479C-6E372F7A9147}"/>
              </a:ext>
            </a:extLst>
          </p:cNvPr>
          <p:cNvSpPr txBox="1"/>
          <p:nvPr/>
        </p:nvSpPr>
        <p:spPr>
          <a:xfrm>
            <a:off x="1205983" y="4773113"/>
            <a:ext cx="1303084" cy="535417"/>
          </a:xfrm>
          <a:prstGeom prst="rect">
            <a:avLst/>
          </a:prstGeom>
          <a:noFill/>
          <a:ln cap="flat">
            <a:noFill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457200" rtl="0" fontAlgn="auto" hangingPunct="1">
              <a:lnSpc>
                <a:spcPct val="8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1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Initial Technological research</a:t>
            </a:r>
          </a:p>
        </p:txBody>
      </p:sp>
      <p:cxnSp>
        <p:nvCxnSpPr>
          <p:cNvPr id="7" name="Straight Arrow Connector 131">
            <a:extLst>
              <a:ext uri="{FF2B5EF4-FFF2-40B4-BE49-F238E27FC236}">
                <a16:creationId xmlns:a16="http://schemas.microsoft.com/office/drawing/2014/main" id="{B646AAEB-0393-587D-140D-BBE863631A23}"/>
              </a:ext>
            </a:extLst>
          </p:cNvPr>
          <p:cNvCxnSpPr/>
          <p:nvPr/>
        </p:nvCxnSpPr>
        <p:spPr>
          <a:xfrm flipH="1" flipV="1">
            <a:off x="1714490" y="4356512"/>
            <a:ext cx="9373" cy="412230"/>
          </a:xfrm>
          <a:prstGeom prst="straightConnector1">
            <a:avLst/>
          </a:prstGeom>
          <a:noFill/>
          <a:ln w="25402" cap="rnd">
            <a:solidFill>
              <a:srgbClr val="0F6FC6"/>
            </a:solidFill>
            <a:prstDash val="solid"/>
            <a:miter/>
          </a:ln>
        </p:spPr>
      </p:cxnSp>
      <p:cxnSp>
        <p:nvCxnSpPr>
          <p:cNvPr id="8" name="Straight Arrow Connector 132">
            <a:extLst>
              <a:ext uri="{FF2B5EF4-FFF2-40B4-BE49-F238E27FC236}">
                <a16:creationId xmlns:a16="http://schemas.microsoft.com/office/drawing/2014/main" id="{01A657E7-AA8B-7328-DB4C-F8815EAE2732}"/>
              </a:ext>
            </a:extLst>
          </p:cNvPr>
          <p:cNvCxnSpPr/>
          <p:nvPr/>
        </p:nvCxnSpPr>
        <p:spPr>
          <a:xfrm flipH="1" flipV="1">
            <a:off x="3635124" y="4356512"/>
            <a:ext cx="9372" cy="412230"/>
          </a:xfrm>
          <a:prstGeom prst="straightConnector1">
            <a:avLst/>
          </a:prstGeom>
          <a:noFill/>
          <a:ln w="25402" cap="rnd">
            <a:solidFill>
              <a:srgbClr val="0F6FC6"/>
            </a:solidFill>
            <a:prstDash val="solid"/>
            <a:miter/>
          </a:ln>
        </p:spPr>
      </p:cxnSp>
      <p:sp>
        <p:nvSpPr>
          <p:cNvPr id="9" name="Content Placeholder 128">
            <a:extLst>
              <a:ext uri="{FF2B5EF4-FFF2-40B4-BE49-F238E27FC236}">
                <a16:creationId xmlns:a16="http://schemas.microsoft.com/office/drawing/2014/main" id="{C80DA5D0-9F6C-FC40-9A73-153E1D470D66}"/>
              </a:ext>
            </a:extLst>
          </p:cNvPr>
          <p:cNvSpPr txBox="1"/>
          <p:nvPr/>
        </p:nvSpPr>
        <p:spPr>
          <a:xfrm>
            <a:off x="3308985" y="4828077"/>
            <a:ext cx="1118521" cy="425040"/>
          </a:xfrm>
          <a:prstGeom prst="rect">
            <a:avLst/>
          </a:prstGeom>
          <a:noFill/>
          <a:ln cap="flat">
            <a:noFill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457200" rtl="0" fontAlgn="auto" hangingPunct="1">
              <a:lnSpc>
                <a:spcPct val="8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3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Market research</a:t>
            </a:r>
          </a:p>
        </p:txBody>
      </p:sp>
      <p:cxnSp>
        <p:nvCxnSpPr>
          <p:cNvPr id="10" name="Straight Arrow Connector 134">
            <a:extLst>
              <a:ext uri="{FF2B5EF4-FFF2-40B4-BE49-F238E27FC236}">
                <a16:creationId xmlns:a16="http://schemas.microsoft.com/office/drawing/2014/main" id="{F962CEC6-4589-5DD5-A5CC-3DA95B0964CC}"/>
              </a:ext>
            </a:extLst>
          </p:cNvPr>
          <p:cNvCxnSpPr/>
          <p:nvPr/>
        </p:nvCxnSpPr>
        <p:spPr>
          <a:xfrm flipH="1" flipV="1">
            <a:off x="4939122" y="3867034"/>
            <a:ext cx="9373" cy="412229"/>
          </a:xfrm>
          <a:prstGeom prst="straightConnector1">
            <a:avLst/>
          </a:prstGeom>
          <a:noFill/>
          <a:ln w="25402" cap="rnd">
            <a:solidFill>
              <a:srgbClr val="0F6FC6"/>
            </a:solidFill>
            <a:prstDash val="solid"/>
            <a:miter/>
          </a:ln>
        </p:spPr>
      </p:cxnSp>
      <p:sp>
        <p:nvSpPr>
          <p:cNvPr id="11" name="Content Placeholder 128">
            <a:extLst>
              <a:ext uri="{FF2B5EF4-FFF2-40B4-BE49-F238E27FC236}">
                <a16:creationId xmlns:a16="http://schemas.microsoft.com/office/drawing/2014/main" id="{EDB93EED-2D3E-968F-D7D6-AEBBDBD90C6F}"/>
              </a:ext>
            </a:extLst>
          </p:cNvPr>
          <p:cNvSpPr txBox="1"/>
          <p:nvPr/>
        </p:nvSpPr>
        <p:spPr>
          <a:xfrm>
            <a:off x="4596213" y="3149559"/>
            <a:ext cx="750320" cy="394892"/>
          </a:xfrm>
          <a:prstGeom prst="rect">
            <a:avLst/>
          </a:prstGeom>
          <a:noFill/>
          <a:ln cap="flat">
            <a:noFill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POC </a:t>
            </a:r>
          </a:p>
        </p:txBody>
      </p:sp>
      <p:sp>
        <p:nvSpPr>
          <p:cNvPr id="12" name="Content Placeholder 128">
            <a:extLst>
              <a:ext uri="{FF2B5EF4-FFF2-40B4-BE49-F238E27FC236}">
                <a16:creationId xmlns:a16="http://schemas.microsoft.com/office/drawing/2014/main" id="{8C96E2F0-FCF3-0965-ACB9-6BFB5EB8F9EE}"/>
              </a:ext>
            </a:extLst>
          </p:cNvPr>
          <p:cNvSpPr txBox="1"/>
          <p:nvPr/>
        </p:nvSpPr>
        <p:spPr>
          <a:xfrm>
            <a:off x="3323350" y="2721336"/>
            <a:ext cx="947071" cy="404256"/>
          </a:xfrm>
          <a:prstGeom prst="rect">
            <a:avLst/>
          </a:prstGeom>
          <a:noFill/>
          <a:ln cap="flat">
            <a:noFill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13" name="Straight Arrow Connector 3">
            <a:extLst>
              <a:ext uri="{FF2B5EF4-FFF2-40B4-BE49-F238E27FC236}">
                <a16:creationId xmlns:a16="http://schemas.microsoft.com/office/drawing/2014/main" id="{20D4BE87-12A2-EEEA-61DB-AC2A504FB321}"/>
              </a:ext>
            </a:extLst>
          </p:cNvPr>
          <p:cNvCxnSpPr/>
          <p:nvPr/>
        </p:nvCxnSpPr>
        <p:spPr>
          <a:xfrm flipH="1" flipV="1">
            <a:off x="2682081" y="3873910"/>
            <a:ext cx="9363" cy="412230"/>
          </a:xfrm>
          <a:prstGeom prst="straightConnector1">
            <a:avLst/>
          </a:prstGeom>
          <a:noFill/>
          <a:ln w="25402" cap="rnd">
            <a:solidFill>
              <a:srgbClr val="0F6FC6"/>
            </a:solidFill>
            <a:prstDash val="solid"/>
            <a:miter/>
          </a:ln>
        </p:spPr>
      </p:cxnSp>
      <p:sp>
        <p:nvSpPr>
          <p:cNvPr id="14" name="Content Placeholder 128">
            <a:extLst>
              <a:ext uri="{FF2B5EF4-FFF2-40B4-BE49-F238E27FC236}">
                <a16:creationId xmlns:a16="http://schemas.microsoft.com/office/drawing/2014/main" id="{E6A22E83-70A7-7C4D-A730-3E5A35B1DAB2}"/>
              </a:ext>
            </a:extLst>
          </p:cNvPr>
          <p:cNvSpPr txBox="1"/>
          <p:nvPr/>
        </p:nvSpPr>
        <p:spPr>
          <a:xfrm>
            <a:off x="2114769" y="3367780"/>
            <a:ext cx="947071" cy="404256"/>
          </a:xfrm>
          <a:prstGeom prst="rect">
            <a:avLst/>
          </a:prstGeom>
          <a:noFill/>
          <a:ln cap="flat">
            <a:noFill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15" name="Content Placeholder 128">
            <a:extLst>
              <a:ext uri="{FF2B5EF4-FFF2-40B4-BE49-F238E27FC236}">
                <a16:creationId xmlns:a16="http://schemas.microsoft.com/office/drawing/2014/main" id="{9FE81D34-47FE-A89B-34F9-11011A595C3B}"/>
              </a:ext>
            </a:extLst>
          </p:cNvPr>
          <p:cNvSpPr txBox="1"/>
          <p:nvPr/>
        </p:nvSpPr>
        <p:spPr>
          <a:xfrm>
            <a:off x="2284573" y="3127686"/>
            <a:ext cx="1269187" cy="404256"/>
          </a:xfrm>
          <a:prstGeom prst="rect">
            <a:avLst/>
          </a:prstGeom>
          <a:noFill/>
          <a:ln cap="flat">
            <a:noFill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457200" rtl="0" fontAlgn="auto" hangingPunct="1">
              <a:lnSpc>
                <a:spcPct val="8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1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Specs for proposal</a:t>
            </a:r>
          </a:p>
        </p:txBody>
      </p:sp>
      <p:pic>
        <p:nvPicPr>
          <p:cNvPr id="16" name="Graphic 24" descr="Head with gears with solid fill">
            <a:extLst>
              <a:ext uri="{FF2B5EF4-FFF2-40B4-BE49-F238E27FC236}">
                <a16:creationId xmlns:a16="http://schemas.microsoft.com/office/drawing/2014/main" id="{B317FBD6-A9B4-F665-1FBF-EBBA90DB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461" y="3161565"/>
            <a:ext cx="371008" cy="39911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52" descr="A blue lock with a yellow and purple chain&#10;&#10;AI-generated content may be incorrect.">
            <a:extLst>
              <a:ext uri="{FF2B5EF4-FFF2-40B4-BE49-F238E27FC236}">
                <a16:creationId xmlns:a16="http://schemas.microsoft.com/office/drawing/2014/main" id="{0A541A93-E1D5-D494-F4A8-750058A00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883" y="6168222"/>
            <a:ext cx="809783" cy="7893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TextBox 26">
            <a:extLst>
              <a:ext uri="{FF2B5EF4-FFF2-40B4-BE49-F238E27FC236}">
                <a16:creationId xmlns:a16="http://schemas.microsoft.com/office/drawing/2014/main" id="{1A79F244-2419-9545-7AD9-C7343A73EC3F}"/>
              </a:ext>
            </a:extLst>
          </p:cNvPr>
          <p:cNvSpPr txBox="1"/>
          <p:nvPr/>
        </p:nvSpPr>
        <p:spPr>
          <a:xfrm>
            <a:off x="5130798" y="4931066"/>
            <a:ext cx="1824182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Client growth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0CD0C5BE-DE92-BFE0-307D-4561E77E5B0E}"/>
              </a:ext>
            </a:extLst>
          </p:cNvPr>
          <p:cNvSpPr txBox="1"/>
          <p:nvPr/>
        </p:nvSpPr>
        <p:spPr>
          <a:xfrm>
            <a:off x="7361386" y="4876796"/>
            <a:ext cx="274320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MVP 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13264F73-07DC-5612-2A3D-BB8D2DFF9CDC}"/>
              </a:ext>
            </a:extLst>
          </p:cNvPr>
          <p:cNvSpPr txBox="1"/>
          <p:nvPr/>
        </p:nvSpPr>
        <p:spPr>
          <a:xfrm>
            <a:off x="7753353" y="3164610"/>
            <a:ext cx="1593277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Commercialization </a:t>
            </a:r>
          </a:p>
        </p:txBody>
      </p:sp>
      <p:sp>
        <p:nvSpPr>
          <p:cNvPr id="21" name="TextBox 29">
            <a:extLst>
              <a:ext uri="{FF2B5EF4-FFF2-40B4-BE49-F238E27FC236}">
                <a16:creationId xmlns:a16="http://schemas.microsoft.com/office/drawing/2014/main" id="{2356C47B-8523-17CD-03E3-FBCC154238AD}"/>
              </a:ext>
            </a:extLst>
          </p:cNvPr>
          <p:cNvSpPr txBox="1"/>
          <p:nvPr/>
        </p:nvSpPr>
        <p:spPr>
          <a:xfrm>
            <a:off x="5957453" y="2888095"/>
            <a:ext cx="1805711" cy="9541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R&amp;D Testing + Improvements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2" name="Straight Arrow Connector 30">
            <a:extLst>
              <a:ext uri="{FF2B5EF4-FFF2-40B4-BE49-F238E27FC236}">
                <a16:creationId xmlns:a16="http://schemas.microsoft.com/office/drawing/2014/main" id="{00E8A5CB-EA2C-FBAE-67BF-73445365B0A0}"/>
              </a:ext>
            </a:extLst>
          </p:cNvPr>
          <p:cNvCxnSpPr/>
          <p:nvPr/>
        </p:nvCxnSpPr>
        <p:spPr>
          <a:xfrm flipH="1" flipV="1">
            <a:off x="5660712" y="4350788"/>
            <a:ext cx="9372" cy="412230"/>
          </a:xfrm>
          <a:prstGeom prst="straightConnector1">
            <a:avLst/>
          </a:prstGeom>
          <a:noFill/>
          <a:ln w="25402" cap="rnd">
            <a:solidFill>
              <a:srgbClr val="0F6FC6"/>
            </a:solidFill>
            <a:prstDash val="solid"/>
            <a:miter/>
          </a:ln>
        </p:spPr>
      </p:cxnSp>
      <p:cxnSp>
        <p:nvCxnSpPr>
          <p:cNvPr id="23" name="Straight Arrow Connector 31">
            <a:extLst>
              <a:ext uri="{FF2B5EF4-FFF2-40B4-BE49-F238E27FC236}">
                <a16:creationId xmlns:a16="http://schemas.microsoft.com/office/drawing/2014/main" id="{B86797AD-D33D-721E-0DB3-16D2BA233657}"/>
              </a:ext>
            </a:extLst>
          </p:cNvPr>
          <p:cNvCxnSpPr/>
          <p:nvPr/>
        </p:nvCxnSpPr>
        <p:spPr>
          <a:xfrm flipH="1" flipV="1">
            <a:off x="7752749" y="4298832"/>
            <a:ext cx="9373" cy="412229"/>
          </a:xfrm>
          <a:prstGeom prst="straightConnector1">
            <a:avLst/>
          </a:prstGeom>
          <a:noFill/>
          <a:ln w="25402" cap="rnd">
            <a:solidFill>
              <a:srgbClr val="0F6FC6"/>
            </a:solidFill>
            <a:prstDash val="solid"/>
            <a:miter/>
          </a:ln>
        </p:spPr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id="{680D5DBE-BE49-2982-7626-1EECB5E7FA69}"/>
              </a:ext>
            </a:extLst>
          </p:cNvPr>
          <p:cNvCxnSpPr/>
          <p:nvPr/>
        </p:nvCxnSpPr>
        <p:spPr>
          <a:xfrm flipH="1" flipV="1">
            <a:off x="6666899" y="3888970"/>
            <a:ext cx="9373" cy="412230"/>
          </a:xfrm>
          <a:prstGeom prst="straightConnector1">
            <a:avLst/>
          </a:prstGeom>
          <a:noFill/>
          <a:ln w="25402" cap="rnd">
            <a:solidFill>
              <a:srgbClr val="0F6FC6"/>
            </a:solidFill>
            <a:prstDash val="solid"/>
            <a:miter/>
          </a:ln>
        </p:spPr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id="{45CD8B99-0EE7-7F79-19B9-BDC8186BB7CD}"/>
              </a:ext>
            </a:extLst>
          </p:cNvPr>
          <p:cNvCxnSpPr/>
          <p:nvPr/>
        </p:nvCxnSpPr>
        <p:spPr>
          <a:xfrm flipH="1" flipV="1">
            <a:off x="8579403" y="3883776"/>
            <a:ext cx="9373" cy="412230"/>
          </a:xfrm>
          <a:prstGeom prst="straightConnector1">
            <a:avLst/>
          </a:prstGeom>
          <a:noFill/>
          <a:ln w="25402" cap="rnd">
            <a:solidFill>
              <a:srgbClr val="0F6FC6"/>
            </a:solidFill>
            <a:prstDash val="solid"/>
            <a:miter/>
          </a:ln>
        </p:spPr>
      </p:cxnSp>
      <p:pic>
        <p:nvPicPr>
          <p:cNvPr id="26" name="Graphic 34" descr="Research with solid fill">
            <a:extLst>
              <a:ext uri="{FF2B5EF4-FFF2-40B4-BE49-F238E27FC236}">
                <a16:creationId xmlns:a16="http://schemas.microsoft.com/office/drawing/2014/main" id="{E8624D37-EFB7-D6D4-A51C-B361579B8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8947" y="4828306"/>
            <a:ext cx="461817" cy="443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Graphic 35" descr="Document with solid fill">
            <a:extLst>
              <a:ext uri="{FF2B5EF4-FFF2-40B4-BE49-F238E27FC236}">
                <a16:creationId xmlns:a16="http://schemas.microsoft.com/office/drawing/2014/main" id="{0C49A47A-362D-3F7F-2225-113D354C6D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65741" y="3099953"/>
            <a:ext cx="494141" cy="471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Graphic 38" descr="Target Audience with solid fill">
            <a:extLst>
              <a:ext uri="{FF2B5EF4-FFF2-40B4-BE49-F238E27FC236}">
                <a16:creationId xmlns:a16="http://schemas.microsoft.com/office/drawing/2014/main" id="{B74FE07A-9732-F4B8-1CF4-404C77194C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7817" y="4828306"/>
            <a:ext cx="563416" cy="50800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Graphic 39" descr="Atom with solid fill">
            <a:extLst>
              <a:ext uri="{FF2B5EF4-FFF2-40B4-BE49-F238E27FC236}">
                <a16:creationId xmlns:a16="http://schemas.microsoft.com/office/drawing/2014/main" id="{40D03E20-C633-7BD3-7752-DCDA565F6A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77282" y="3102266"/>
            <a:ext cx="554181" cy="5033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6" descr="Handshake with solid fill">
            <a:extLst>
              <a:ext uri="{FF2B5EF4-FFF2-40B4-BE49-F238E27FC236}">
                <a16:creationId xmlns:a16="http://schemas.microsoft.com/office/drawing/2014/main" id="{EE329BF8-3535-6FD4-C25C-0EC715A1C6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27421" y="4741136"/>
            <a:ext cx="568034" cy="53571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Graphic 7" descr="Beaker with solid fill">
            <a:extLst>
              <a:ext uri="{FF2B5EF4-FFF2-40B4-BE49-F238E27FC236}">
                <a16:creationId xmlns:a16="http://schemas.microsoft.com/office/drawing/2014/main" id="{7F1E5190-2F3E-F847-9FF6-FCDDF669BB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91017" y="3070509"/>
            <a:ext cx="549563" cy="5264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Graphic 8" descr="Bullseye with solid fill">
            <a:extLst>
              <a:ext uri="{FF2B5EF4-FFF2-40B4-BE49-F238E27FC236}">
                <a16:creationId xmlns:a16="http://schemas.microsoft.com/office/drawing/2014/main" id="{8233094E-4E88-4493-DD18-CA16A79150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59072" y="3148443"/>
            <a:ext cx="480288" cy="43411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" name="TextBox 167">
            <a:extLst>
              <a:ext uri="{FF2B5EF4-FFF2-40B4-BE49-F238E27FC236}">
                <a16:creationId xmlns:a16="http://schemas.microsoft.com/office/drawing/2014/main" id="{C6608197-3E8D-C1DE-5FF2-15679E1E19CE}"/>
              </a:ext>
            </a:extLst>
          </p:cNvPr>
          <p:cNvSpPr txBox="1"/>
          <p:nvPr/>
        </p:nvSpPr>
        <p:spPr>
          <a:xfrm>
            <a:off x="550112" y="3642612"/>
            <a:ext cx="1611840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1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July 2024</a:t>
            </a:r>
          </a:p>
        </p:txBody>
      </p:sp>
      <p:sp>
        <p:nvSpPr>
          <p:cNvPr id="34" name="TextBox 168">
            <a:extLst>
              <a:ext uri="{FF2B5EF4-FFF2-40B4-BE49-F238E27FC236}">
                <a16:creationId xmlns:a16="http://schemas.microsoft.com/office/drawing/2014/main" id="{2CF10349-78EB-628B-4C68-B45DE3E2811E}"/>
              </a:ext>
            </a:extLst>
          </p:cNvPr>
          <p:cNvSpPr txBox="1"/>
          <p:nvPr/>
        </p:nvSpPr>
        <p:spPr>
          <a:xfrm>
            <a:off x="1204895" y="5244568"/>
            <a:ext cx="1449863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1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October 2024</a:t>
            </a:r>
          </a:p>
        </p:txBody>
      </p:sp>
      <p:sp>
        <p:nvSpPr>
          <p:cNvPr id="35" name="TextBox 170">
            <a:extLst>
              <a:ext uri="{FF2B5EF4-FFF2-40B4-BE49-F238E27FC236}">
                <a16:creationId xmlns:a16="http://schemas.microsoft.com/office/drawing/2014/main" id="{2F22BC2D-5459-E7AA-1114-D469113B96AC}"/>
              </a:ext>
            </a:extLst>
          </p:cNvPr>
          <p:cNvSpPr txBox="1"/>
          <p:nvPr/>
        </p:nvSpPr>
        <p:spPr>
          <a:xfrm>
            <a:off x="2256455" y="3641488"/>
            <a:ext cx="1290840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1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March 2025</a:t>
            </a:r>
          </a:p>
        </p:txBody>
      </p:sp>
      <p:pic>
        <p:nvPicPr>
          <p:cNvPr id="36" name="Graphic 9" descr="Upward trend with solid fill">
            <a:extLst>
              <a:ext uri="{FF2B5EF4-FFF2-40B4-BE49-F238E27FC236}">
                <a16:creationId xmlns:a16="http://schemas.microsoft.com/office/drawing/2014/main" id="{4B564374-3BBE-5725-6D3E-BCD161AE06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54981" y="4809835"/>
            <a:ext cx="498768" cy="50338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7" name="TextBox 171">
            <a:extLst>
              <a:ext uri="{FF2B5EF4-FFF2-40B4-BE49-F238E27FC236}">
                <a16:creationId xmlns:a16="http://schemas.microsoft.com/office/drawing/2014/main" id="{ACD09B56-B271-43C5-67E9-1F059AC6FDDB}"/>
              </a:ext>
            </a:extLst>
          </p:cNvPr>
          <p:cNvSpPr txBox="1"/>
          <p:nvPr/>
        </p:nvSpPr>
        <p:spPr>
          <a:xfrm>
            <a:off x="4595454" y="3604153"/>
            <a:ext cx="2562980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1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May 2025</a:t>
            </a:r>
          </a:p>
        </p:txBody>
      </p:sp>
      <p:sp>
        <p:nvSpPr>
          <p:cNvPr id="38" name="TextBox 173">
            <a:extLst>
              <a:ext uri="{FF2B5EF4-FFF2-40B4-BE49-F238E27FC236}">
                <a16:creationId xmlns:a16="http://schemas.microsoft.com/office/drawing/2014/main" id="{7EF0DAF2-12DE-ED11-3E33-E27300D8E751}"/>
              </a:ext>
            </a:extLst>
          </p:cNvPr>
          <p:cNvSpPr txBox="1"/>
          <p:nvPr/>
        </p:nvSpPr>
        <p:spPr>
          <a:xfrm>
            <a:off x="3407795" y="5244788"/>
            <a:ext cx="916686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1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April 2025</a:t>
            </a:r>
          </a:p>
        </p:txBody>
      </p:sp>
      <p:sp>
        <p:nvSpPr>
          <p:cNvPr id="39" name="TextBox 174">
            <a:extLst>
              <a:ext uri="{FF2B5EF4-FFF2-40B4-BE49-F238E27FC236}">
                <a16:creationId xmlns:a16="http://schemas.microsoft.com/office/drawing/2014/main" id="{9C710F0A-51CD-F6FE-0B04-95E694B55041}"/>
              </a:ext>
            </a:extLst>
          </p:cNvPr>
          <p:cNvSpPr txBox="1"/>
          <p:nvPr/>
        </p:nvSpPr>
        <p:spPr>
          <a:xfrm>
            <a:off x="5132975" y="5204261"/>
            <a:ext cx="1346966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1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August 2025</a:t>
            </a:r>
          </a:p>
        </p:txBody>
      </p:sp>
      <p:sp>
        <p:nvSpPr>
          <p:cNvPr id="40" name="TextBox 176">
            <a:extLst>
              <a:ext uri="{FF2B5EF4-FFF2-40B4-BE49-F238E27FC236}">
                <a16:creationId xmlns:a16="http://schemas.microsoft.com/office/drawing/2014/main" id="{07CE4E6D-B179-BE84-C906-B549691A28DF}"/>
              </a:ext>
            </a:extLst>
          </p:cNvPr>
          <p:cNvSpPr txBox="1"/>
          <p:nvPr/>
        </p:nvSpPr>
        <p:spPr>
          <a:xfrm>
            <a:off x="5955880" y="3639339"/>
            <a:ext cx="1178597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1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October 2025</a:t>
            </a:r>
          </a:p>
        </p:txBody>
      </p:sp>
      <p:sp>
        <p:nvSpPr>
          <p:cNvPr id="41" name="TextBox 178">
            <a:extLst>
              <a:ext uri="{FF2B5EF4-FFF2-40B4-BE49-F238E27FC236}">
                <a16:creationId xmlns:a16="http://schemas.microsoft.com/office/drawing/2014/main" id="{A9A15351-BAF3-C29E-58F8-4835ACA0EA75}"/>
              </a:ext>
            </a:extLst>
          </p:cNvPr>
          <p:cNvSpPr txBox="1"/>
          <p:nvPr/>
        </p:nvSpPr>
        <p:spPr>
          <a:xfrm>
            <a:off x="7362949" y="5238268"/>
            <a:ext cx="1234723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1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January 2026</a:t>
            </a:r>
          </a:p>
        </p:txBody>
      </p:sp>
      <p:sp>
        <p:nvSpPr>
          <p:cNvPr id="42" name="TextBox 179">
            <a:extLst>
              <a:ext uri="{FF2B5EF4-FFF2-40B4-BE49-F238E27FC236}">
                <a16:creationId xmlns:a16="http://schemas.microsoft.com/office/drawing/2014/main" id="{E60E8231-54F4-78A0-A9C0-3E0ECF0B90E2}"/>
              </a:ext>
            </a:extLst>
          </p:cNvPr>
          <p:cNvSpPr txBox="1"/>
          <p:nvPr/>
        </p:nvSpPr>
        <p:spPr>
          <a:xfrm>
            <a:off x="7715707" y="3639046"/>
            <a:ext cx="1225305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1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March 2026</a:t>
            </a:r>
          </a:p>
        </p:txBody>
      </p:sp>
      <p:sp>
        <p:nvSpPr>
          <p:cNvPr id="43" name="חץ: למטה 42">
            <a:extLst>
              <a:ext uri="{FF2B5EF4-FFF2-40B4-BE49-F238E27FC236}">
                <a16:creationId xmlns:a16="http://schemas.microsoft.com/office/drawing/2014/main" id="{84A666A5-1A82-51C2-B9A8-970CA0CDAF17}"/>
              </a:ext>
            </a:extLst>
          </p:cNvPr>
          <p:cNvSpPr/>
          <p:nvPr/>
        </p:nvSpPr>
        <p:spPr>
          <a:xfrm>
            <a:off x="4709876" y="2479559"/>
            <a:ext cx="403123" cy="6820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תיבת טקסט 43">
            <a:extLst>
              <a:ext uri="{FF2B5EF4-FFF2-40B4-BE49-F238E27FC236}">
                <a16:creationId xmlns:a16="http://schemas.microsoft.com/office/drawing/2014/main" id="{8FC0522C-D999-FB36-7184-E78CE0A0BF4E}"/>
              </a:ext>
            </a:extLst>
          </p:cNvPr>
          <p:cNvSpPr txBox="1"/>
          <p:nvPr/>
        </p:nvSpPr>
        <p:spPr>
          <a:xfrm>
            <a:off x="4103605" y="2134048"/>
            <a:ext cx="161566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here</a:t>
            </a:r>
            <a:endParaRPr lang="he-IL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9" grpId="0"/>
      <p:bldP spid="11" grpId="0"/>
      <p:bldP spid="15" grpId="0"/>
      <p:bldP spid="18" grpId="0"/>
      <p:bldP spid="19" grpId="0"/>
      <p:bldP spid="20" grpId="0"/>
      <p:bldP spid="21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  <p:bldP spid="43" grpId="0" animBg="1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9B6AD-81AC-D238-8DE0-CA2705FE21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801" y="5404"/>
            <a:ext cx="4000646" cy="1708245"/>
          </a:xfrm>
        </p:spPr>
        <p:txBody>
          <a:bodyPr anchor="ctr">
            <a:normAutofit/>
          </a:bodyPr>
          <a:lstStyle/>
          <a:p>
            <a:pPr lvl="0"/>
            <a:r>
              <a:rPr lang="en-US" sz="4800">
                <a:latin typeface="Calibri"/>
              </a:rPr>
              <a:t>Ask: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36AFA-C2B7-2888-28EA-8EFFAFF1355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731123" y="2045073"/>
            <a:ext cx="4000646" cy="3769833"/>
          </a:xfrm>
        </p:spPr>
        <p:txBody>
          <a:bodyPr/>
          <a:lstStyle/>
          <a:p>
            <a:pPr marL="0" lvl="0" indent="0">
              <a:spcBef>
                <a:spcPts val="700"/>
              </a:spcBef>
              <a:buNone/>
            </a:pPr>
            <a:endParaRPr lang="en-US" sz="2800"/>
          </a:p>
          <a:p>
            <a:pPr lvl="0">
              <a:spcBef>
                <a:spcPts val="700"/>
              </a:spcBef>
            </a:pPr>
            <a:r>
              <a:rPr lang="en-US" sz="2800"/>
              <a:t>R&amp;D</a:t>
            </a:r>
            <a:endParaRPr lang="en-US" sz="2000"/>
          </a:p>
          <a:p>
            <a:pPr lvl="0">
              <a:spcBef>
                <a:spcPts val="700"/>
              </a:spcBef>
            </a:pPr>
            <a:endParaRPr lang="en-US" sz="2800"/>
          </a:p>
          <a:p>
            <a:pPr lvl="0">
              <a:spcBef>
                <a:spcPts val="700"/>
              </a:spcBef>
            </a:pPr>
            <a:endParaRPr lang="en-US" sz="2800"/>
          </a:p>
          <a:p>
            <a:pPr lvl="0">
              <a:spcBef>
                <a:spcPts val="700"/>
              </a:spcBef>
            </a:pPr>
            <a:endParaRPr lang="en-US" sz="28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33448C-8B4A-CD61-A524-2DB228ED2EB2}"/>
              </a:ext>
            </a:extLst>
          </p:cNvPr>
          <p:cNvSpPr/>
          <p:nvPr/>
        </p:nvSpPr>
        <p:spPr>
          <a:xfrm>
            <a:off x="-1801" y="5921252"/>
            <a:ext cx="5020019" cy="1269461"/>
          </a:xfrm>
          <a:prstGeom prst="rect">
            <a:avLst/>
          </a:prstGeom>
          <a:noFill/>
          <a:ln cap="flat">
            <a:noFill/>
            <a:prstDash val="solid"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457200" rtl="0" fontAlgn="auto" hangingPunct="1">
              <a:lnSpc>
                <a:spcPct val="80000"/>
              </a:lnSpc>
              <a:spcBef>
                <a:spcPts val="1400"/>
              </a:spcBef>
              <a:spcAft>
                <a:spcPts val="600"/>
              </a:spcAft>
              <a:buNone/>
              <a:tabLst/>
              <a:defRPr sz="11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3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Be the</a:t>
            </a:r>
          </a:p>
          <a:p>
            <a:pPr marL="0" marR="0" lvl="0" indent="0" algn="l" defTabSz="457200" rtl="0" fontAlgn="auto" hangingPunct="1">
              <a:lnSpc>
                <a:spcPct val="80000"/>
              </a:lnSpc>
              <a:spcBef>
                <a:spcPts val="1400"/>
              </a:spcBef>
              <a:spcAft>
                <a:spcPts val="600"/>
              </a:spcAft>
              <a:buNone/>
              <a:tabLst/>
              <a:defRPr sz="11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3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1BCCF-9B6C-BE96-D38F-07148094134F}"/>
              </a:ext>
            </a:extLst>
          </p:cNvPr>
          <p:cNvSpPr txBox="1"/>
          <p:nvPr/>
        </p:nvSpPr>
        <p:spPr>
          <a:xfrm>
            <a:off x="5118088" y="5833085"/>
            <a:ext cx="2743200" cy="6771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Of​</a:t>
            </a:r>
          </a:p>
        </p:txBody>
      </p:sp>
      <p:pic>
        <p:nvPicPr>
          <p:cNvPr id="6" name="Picture 7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50AB918D-ECA3-1EC7-BB62-C9A32E765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80" y="5827809"/>
            <a:ext cx="2359901" cy="6963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CF1608F-0B02-F34A-48A1-8D43AD7DE7BC}"/>
              </a:ext>
            </a:extLst>
          </p:cNvPr>
          <p:cNvSpPr txBox="1"/>
          <p:nvPr/>
        </p:nvSpPr>
        <p:spPr>
          <a:xfrm>
            <a:off x="574206" y="3309871"/>
            <a:ext cx="3451466" cy="16466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defTabSz="457200">
              <a:spcBef>
                <a:spcPts val="600"/>
              </a:spcBef>
              <a:spcAft>
                <a:spcPts val="6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Funding Ask: $250K until MVP</a:t>
            </a:r>
            <a:r>
              <a:rPr lang="en-US" sz="2600" dirty="0">
                <a:solidFill>
                  <a:srgbClr val="FFFFFF"/>
                </a:solidFill>
                <a:latin typeface="Century Gothic"/>
              </a:rPr>
              <a:t> and Commercialization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pic>
        <p:nvPicPr>
          <p:cNvPr id="8" name="Picture 13" descr="A blue lock with a yellow and purple chain&#10;&#10;AI-generated content may be incorrect.">
            <a:extLst>
              <a:ext uri="{FF2B5EF4-FFF2-40B4-BE49-F238E27FC236}">
                <a16:creationId xmlns:a16="http://schemas.microsoft.com/office/drawing/2014/main" id="{7B593C8D-71EC-E374-7036-01934A4DF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883" y="6168222"/>
            <a:ext cx="809783" cy="7893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6" descr="A blue and purple lettered sign&#10;&#10;AI-generated content may be incorrect.">
            <a:extLst>
              <a:ext uri="{FF2B5EF4-FFF2-40B4-BE49-F238E27FC236}">
                <a16:creationId xmlns:a16="http://schemas.microsoft.com/office/drawing/2014/main" id="{0F4F275A-0E85-1E8F-1F9F-50FB22E25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551" y="5816022"/>
            <a:ext cx="3300444" cy="6915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45112076-610E-8D98-28FE-09758440F619}"/>
              </a:ext>
            </a:extLst>
          </p:cNvPr>
          <p:cNvSpPr txBox="1"/>
          <p:nvPr/>
        </p:nvSpPr>
        <p:spPr>
          <a:xfrm>
            <a:off x="4764581" y="2581598"/>
            <a:ext cx="3451466" cy="8463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Use Of Funds: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D45A8DB-B6A7-AB07-3D23-A11A4A212CE8}"/>
              </a:ext>
            </a:extLst>
          </p:cNvPr>
          <p:cNvSpPr txBox="1"/>
          <p:nvPr/>
        </p:nvSpPr>
        <p:spPr>
          <a:xfrm>
            <a:off x="4733620" y="2497272"/>
            <a:ext cx="4000646" cy="3769833"/>
          </a:xfrm>
          <a:prstGeom prst="rect">
            <a:avLst/>
          </a:prstGeom>
          <a:noFill/>
          <a:ln cap="flat">
            <a:noFill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None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  <a:p>
            <a:pPr marL="342900" marR="0" lvl="0" indent="-34290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Clr>
                <a:srgbClr val="0F6FC6"/>
              </a:buClr>
              <a:buSzPct val="100000"/>
              <a:buFont typeface="Wingdings 2"/>
              <a:buChar char=""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Marketing</a:t>
            </a:r>
          </a:p>
          <a:p>
            <a:pPr marL="342900" marR="0" lvl="0" indent="-34290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Clr>
                <a:srgbClr val="0F6FC6"/>
              </a:buClr>
              <a:buSzPct val="100000"/>
              <a:buFont typeface="Wingdings 2"/>
              <a:buChar char=""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  <a:p>
            <a:pPr marL="342900" marR="0" lvl="0" indent="-34290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Clr>
                <a:srgbClr val="0F6FC6"/>
              </a:buClr>
              <a:buSzPct val="100000"/>
              <a:buFont typeface="Wingdings 2"/>
              <a:buChar char=""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  <a:p>
            <a:pPr marL="342900" marR="0" lvl="0" indent="-34290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Clr>
                <a:srgbClr val="0F6FC6"/>
              </a:buClr>
              <a:buSzPct val="100000"/>
              <a:buFont typeface="Wingdings 2"/>
              <a:buChar char=""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85625C-EAC2-1B57-30FE-9313086ADCBE}"/>
              </a:ext>
            </a:extLst>
          </p:cNvPr>
          <p:cNvSpPr txBox="1"/>
          <p:nvPr/>
        </p:nvSpPr>
        <p:spPr>
          <a:xfrm>
            <a:off x="4736116" y="3005687"/>
            <a:ext cx="4000646" cy="3769833"/>
          </a:xfrm>
          <a:prstGeom prst="rect">
            <a:avLst/>
          </a:prstGeom>
          <a:noFill/>
          <a:ln cap="flat">
            <a:noFill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None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  <a:p>
            <a:pPr marL="342900" marR="0" lvl="0" indent="-34290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Clr>
                <a:srgbClr val="0F6FC6"/>
              </a:buClr>
              <a:buSzPct val="100000"/>
              <a:buFont typeface="Wingdings 2"/>
              <a:buChar char=""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Operations</a:t>
            </a:r>
            <a:endParaRPr lang="en-US" sz="20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  <a:p>
            <a:pPr marL="342900" marR="0" lvl="0" indent="-34290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Clr>
                <a:srgbClr val="0F6FC6"/>
              </a:buClr>
              <a:buSzPct val="100000"/>
              <a:buFont typeface="Wingdings 2"/>
              <a:buChar char=""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  <a:p>
            <a:pPr marL="342900" marR="0" lvl="0" indent="-34290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Clr>
                <a:srgbClr val="0F6FC6"/>
              </a:buClr>
              <a:buSzPct val="100000"/>
              <a:buFont typeface="Wingdings 2"/>
              <a:buChar char=""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  <a:p>
            <a:pPr marL="342900" marR="0" lvl="0" indent="-34290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Clr>
                <a:srgbClr val="0F6FC6"/>
              </a:buClr>
              <a:buSzPct val="100000"/>
              <a:buFont typeface="Wingdings 2"/>
              <a:buChar char=""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3A61B3-BBB2-F413-0775-ACDC0707F84A}"/>
              </a:ext>
            </a:extLst>
          </p:cNvPr>
          <p:cNvSpPr txBox="1"/>
          <p:nvPr/>
        </p:nvSpPr>
        <p:spPr>
          <a:xfrm>
            <a:off x="4738612" y="3523475"/>
            <a:ext cx="4000646" cy="3769833"/>
          </a:xfrm>
          <a:prstGeom prst="rect">
            <a:avLst/>
          </a:prstGeom>
          <a:noFill/>
          <a:ln cap="flat">
            <a:noFill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None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  <a:p>
            <a:pPr marL="342900" marR="0" lvl="0" indent="-34290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Clr>
                <a:srgbClr val="0F6FC6"/>
              </a:buClr>
              <a:buSzPct val="100000"/>
              <a:buFont typeface="Wingdings 2"/>
              <a:buChar char=""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Team Growth</a:t>
            </a:r>
            <a:endParaRPr lang="en-US" sz="20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  <a:p>
            <a:pPr marL="342900" marR="0" lvl="0" indent="-34290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Clr>
                <a:srgbClr val="0F6FC6"/>
              </a:buClr>
              <a:buSzPct val="100000"/>
              <a:buFont typeface="Wingdings 2"/>
              <a:buChar char=""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  <a:p>
            <a:pPr marL="342900" marR="0" lvl="0" indent="-34290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Clr>
                <a:srgbClr val="0F6FC6"/>
              </a:buClr>
              <a:buSzPct val="100000"/>
              <a:buFont typeface="Wingdings 2"/>
              <a:buChar char=""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  <a:p>
            <a:pPr marL="342900" marR="0" lvl="0" indent="-34290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Clr>
                <a:srgbClr val="0F6FC6"/>
              </a:buClr>
              <a:buSzPct val="100000"/>
              <a:buFont typeface="Wingdings 2"/>
              <a:buChar char=""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8974D-4520-15EA-2A15-B7BE6014AF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291" y="111501"/>
            <a:ext cx="4000646" cy="1708245"/>
          </a:xfrm>
        </p:spPr>
        <p:txBody>
          <a:bodyPr anchor="ctr">
            <a:normAutofit/>
          </a:bodyPr>
          <a:lstStyle/>
          <a:p>
            <a:pPr lvl="0"/>
            <a:r>
              <a:rPr lang="en-US" sz="4800">
                <a:latin typeface="Calibri"/>
              </a:rPr>
              <a:t>Let’s talk</a:t>
            </a:r>
          </a:p>
        </p:txBody>
      </p:sp>
      <p:sp>
        <p:nvSpPr>
          <p:cNvPr id="3" name="מציין מיקום תוכן 4">
            <a:extLst>
              <a:ext uri="{FF2B5EF4-FFF2-40B4-BE49-F238E27FC236}">
                <a16:creationId xmlns:a16="http://schemas.microsoft.com/office/drawing/2014/main" id="{EA8B6723-6D36-904B-740B-D08F08D3AD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20800" y="964463"/>
            <a:ext cx="7524003" cy="3636513"/>
          </a:xfrm>
        </p:spPr>
        <p:txBody>
          <a:bodyPr/>
          <a:lstStyle/>
          <a:p>
            <a:pPr lvl="0">
              <a:spcBef>
                <a:spcPts val="700"/>
              </a:spcBef>
            </a:pPr>
            <a:r>
              <a:rPr lang="en-US" sz="2800"/>
              <a:t>Email us at:</a:t>
            </a:r>
          </a:p>
          <a:p>
            <a:pPr marL="0" lvl="0" indent="0">
              <a:spcBef>
                <a:spcPts val="700"/>
              </a:spcBef>
              <a:buNone/>
            </a:pPr>
            <a:r>
              <a:rPr lang="en-US" sz="2800"/>
              <a:t>info@magichain.net</a:t>
            </a:r>
          </a:p>
        </p:txBody>
      </p:sp>
      <p:sp>
        <p:nvSpPr>
          <p:cNvPr id="4" name="מציין מיקום תוכן 4">
            <a:extLst>
              <a:ext uri="{FF2B5EF4-FFF2-40B4-BE49-F238E27FC236}">
                <a16:creationId xmlns:a16="http://schemas.microsoft.com/office/drawing/2014/main" id="{12181933-B7AF-DB36-EB92-A2121B4C24CA}"/>
              </a:ext>
            </a:extLst>
          </p:cNvPr>
          <p:cNvSpPr txBox="1"/>
          <p:nvPr/>
        </p:nvSpPr>
        <p:spPr>
          <a:xfrm>
            <a:off x="4302453" y="636559"/>
            <a:ext cx="7524003" cy="3636513"/>
          </a:xfrm>
          <a:prstGeom prst="rect">
            <a:avLst/>
          </a:prstGeom>
          <a:noFill/>
          <a:ln cap="flat">
            <a:noFill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342900" marR="0" lvl="0" indent="-34290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600"/>
              </a:spcAft>
              <a:buClr>
                <a:srgbClr val="0F6FC6"/>
              </a:buClr>
              <a:buSzPct val="100000"/>
              <a:buFont typeface="Wingdings 2"/>
              <a:buChar char="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Visit our website:</a:t>
            </a:r>
            <a:endParaRPr lang="he-IL" sz="2800" b="0" i="0" u="none" strike="noStrike" kern="1200" cap="none" spc="0" baseline="0">
              <a:solidFill>
                <a:srgbClr val="FFFFFF"/>
              </a:solidFill>
              <a:uFillTx/>
              <a:latin typeface="Century Gothic"/>
              <a:cs typeface="Gisha" pitchFamily="34"/>
            </a:endParaRPr>
          </a:p>
        </p:txBody>
      </p:sp>
      <p:pic>
        <p:nvPicPr>
          <p:cNvPr id="5" name="Picture 2" descr="A qr code with a logo&#10;&#10;AI-generated content may be incorrect.">
            <a:extLst>
              <a:ext uri="{FF2B5EF4-FFF2-40B4-BE49-F238E27FC236}">
                <a16:creationId xmlns:a16="http://schemas.microsoft.com/office/drawing/2014/main" id="{6E1C03A4-F437-A24A-CA78-96F26DD3E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835" y="3004169"/>
            <a:ext cx="2971022" cy="29614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8" descr="A blue lock with a yellow and purple chain&#10;&#10;AI-generated content may be incorrect.">
            <a:extLst>
              <a:ext uri="{FF2B5EF4-FFF2-40B4-BE49-F238E27FC236}">
                <a16:creationId xmlns:a16="http://schemas.microsoft.com/office/drawing/2014/main" id="{DA57F091-4A3A-5BF2-05DA-02B562F89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883" y="6168222"/>
            <a:ext cx="809783" cy="7893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B10C-EA20-BF0D-9AF2-2957C45DF7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836" y="236665"/>
            <a:ext cx="7421965" cy="1033665"/>
          </a:xfrm>
        </p:spPr>
        <p:txBody>
          <a:bodyPr>
            <a:normAutofit/>
          </a:bodyPr>
          <a:lstStyle/>
          <a:p>
            <a:pPr lvl="0"/>
            <a:r>
              <a:rPr lang="en-US" sz="3500">
                <a:solidFill>
                  <a:srgbClr val="FFFFFF"/>
                </a:solidFill>
                <a:latin typeface="Calibri"/>
              </a:rPr>
              <a:t>Our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AD7B1-4D78-8E00-E16C-28AEAC36FB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95465" y="4744775"/>
            <a:ext cx="3307083" cy="1829394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1600"/>
              <a:t>Yaniv Kaniel – </a:t>
            </a:r>
            <a:r>
              <a:rPr lang="en-US" sz="1600" b="1"/>
              <a:t>Technion CS student </a:t>
            </a:r>
            <a:r>
              <a:rPr lang="en-US" sz="1600"/>
              <a:t>, Lapidim Honor Student, Duvdevan Special forces soldier, MOBILEYE Software Developer</a:t>
            </a:r>
          </a:p>
          <a:p>
            <a:pPr marL="0" lvl="0" indent="0">
              <a:buNone/>
            </a:pPr>
            <a:endParaRPr lang="en-US" sz="17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3EB9BDC-F607-60C4-6D5A-3FE36AC6BE3A}"/>
              </a:ext>
            </a:extLst>
          </p:cNvPr>
          <p:cNvSpPr txBox="1"/>
          <p:nvPr/>
        </p:nvSpPr>
        <p:spPr>
          <a:xfrm>
            <a:off x="1612800" y="2134904"/>
            <a:ext cx="3122008" cy="15696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Daniel Shapiro –</a:t>
            </a:r>
            <a:r>
              <a:rPr lang="en-US" sz="1600" b="1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  <a:cs typeface="Calibri"/>
              </a:rPr>
              <a:t>Elite tech unit</a:t>
            </a: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  <a:cs typeface="Calibri"/>
              </a:rPr>
              <a:t> R&amp;D Captain,  Technion CS grad (Psagot  Broshim</a:t>
            </a:r>
            <a:r>
              <a:rPr lang="he-IL" sz="16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  <a:cs typeface="Calibri"/>
              </a:rPr>
              <a:t>  </a:t>
            </a: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  <a:cs typeface="Calibri"/>
              </a:rPr>
              <a:t>Honors), 10+ years of experience in cyber, CheckPoint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5922470F-E86B-F377-34BA-C7A28735F1E0}"/>
              </a:ext>
            </a:extLst>
          </p:cNvPr>
          <p:cNvSpPr txBox="1"/>
          <p:nvPr/>
        </p:nvSpPr>
        <p:spPr>
          <a:xfrm>
            <a:off x="1614281" y="5573889"/>
            <a:ext cx="2956364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Yuval Gabay –  </a:t>
            </a:r>
            <a:r>
              <a:rPr lang="en-US" sz="1600" b="1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Unit 81</a:t>
            </a: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 officer, CS grad, 5+ years of experience in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Embedded &amp; R&amp;D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521A79CF-392E-F538-C339-AD8BBB4ADE20}"/>
              </a:ext>
            </a:extLst>
          </p:cNvPr>
          <p:cNvSpPr txBox="1"/>
          <p:nvPr/>
        </p:nvSpPr>
        <p:spPr>
          <a:xfrm>
            <a:off x="5819351" y="2922202"/>
            <a:ext cx="3462759" cy="18466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Ido Eilon – </a:t>
            </a:r>
            <a:r>
              <a:rPr lang="en-US" sz="1600" b="1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Technion CS student</a:t>
            </a: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, President’s Honor List. Entrepreneurial technologist with a top-tier academic record and hands-on experience in AI and product development.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47E7DBF4-E70B-0E8E-CD47-E73B596E93CF}"/>
              </a:ext>
            </a:extLst>
          </p:cNvPr>
          <p:cNvSpPr txBox="1"/>
          <p:nvPr/>
        </p:nvSpPr>
        <p:spPr>
          <a:xfrm>
            <a:off x="1612004" y="3905923"/>
            <a:ext cx="2763453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Tal Kaniel– </a:t>
            </a:r>
            <a:r>
              <a:rPr lang="en-US" sz="1600" b="1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8200</a:t>
            </a: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 Gamma Software Developer, </a:t>
            </a: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</a:rPr>
              <a:t>first in class cyber officer course</a:t>
            </a: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, Full Stack Engineer </a:t>
            </a:r>
          </a:p>
        </p:txBody>
      </p:sp>
      <p:pic>
        <p:nvPicPr>
          <p:cNvPr id="8" name="Picture 3" descr="A person smiling for the camera&#10;&#10;AI-generated content may be incorrect.">
            <a:extLst>
              <a:ext uri="{FF2B5EF4-FFF2-40B4-BE49-F238E27FC236}">
                <a16:creationId xmlns:a16="http://schemas.microsoft.com/office/drawing/2014/main" id="{1CCD7691-12BE-6A42-2DD4-13353844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958" y="4745159"/>
            <a:ext cx="1353741" cy="13648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5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49A70021-B96D-D7F5-3446-E4E54664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31" y="2392856"/>
            <a:ext cx="1253020" cy="13058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9DE2DE17-5B91-C0A7-6D8A-179577CB6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41" y="3954039"/>
            <a:ext cx="1260235" cy="12976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9" descr="A person smiling in front of a city&#10;&#10;AI-generated content may be incorrect.">
            <a:extLst>
              <a:ext uri="{FF2B5EF4-FFF2-40B4-BE49-F238E27FC236}">
                <a16:creationId xmlns:a16="http://schemas.microsoft.com/office/drawing/2014/main" id="{4A5D3AC0-5395-AFA9-7FF3-6A2FF7439C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970" t="42597" r="30784" b="835"/>
          <a:stretch>
            <a:fillRect/>
          </a:stretch>
        </p:blipFill>
        <p:spPr>
          <a:xfrm>
            <a:off x="4451418" y="3045921"/>
            <a:ext cx="1356110" cy="13800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6" descr="A person in a sweatshirt&#10;&#10;AI-generated content may be incorrect.">
            <a:extLst>
              <a:ext uri="{FF2B5EF4-FFF2-40B4-BE49-F238E27FC236}">
                <a16:creationId xmlns:a16="http://schemas.microsoft.com/office/drawing/2014/main" id="{ED16F19D-2216-7876-055E-7A863E5B12B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90" t="-455" r="8279" b="1443"/>
          <a:stretch>
            <a:fillRect/>
          </a:stretch>
        </p:blipFill>
        <p:spPr>
          <a:xfrm>
            <a:off x="266010" y="5436126"/>
            <a:ext cx="1345675" cy="13543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3" descr="A blue lock with a yellow and purple chain&#10;&#10;AI-generated content may be incorrect.">
            <a:extLst>
              <a:ext uri="{FF2B5EF4-FFF2-40B4-BE49-F238E27FC236}">
                <a16:creationId xmlns:a16="http://schemas.microsoft.com/office/drawing/2014/main" id="{34FA7908-8C04-7080-CE4B-8CC150A9F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6883" y="6168222"/>
            <a:ext cx="809783" cy="7893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6EF1-E5B8-558E-DAEE-1F04C2087F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449" y="18251"/>
            <a:ext cx="4045022" cy="1325559"/>
          </a:xfrm>
        </p:spPr>
        <p:txBody>
          <a:bodyPr>
            <a:normAutofit/>
          </a:bodyPr>
          <a:lstStyle/>
          <a:p>
            <a:pPr lvl="0" algn="r" rtl="1">
              <a:lnSpc>
                <a:spcPct val="90000"/>
              </a:lnSpc>
            </a:pPr>
            <a:r>
              <a:rPr lang="en-US">
                <a:latin typeface="Calibri"/>
              </a:rPr>
              <a:t>The Next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24287-2070-9CFF-2B40-A89173E8FDC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8449" y="2608143"/>
            <a:ext cx="4045022" cy="4351336"/>
          </a:xfrm>
        </p:spPr>
        <p:txBody>
          <a:bodyPr/>
          <a:lstStyle/>
          <a:p>
            <a:pPr lvl="0">
              <a:spcBef>
                <a:spcPts val="500"/>
              </a:spcBef>
            </a:pPr>
            <a:r>
              <a:rPr lang="en-US" sz="2000"/>
              <a:t>“Smart contracts are bits of code that run money. Once deployed, they can’t be undone.”</a:t>
            </a:r>
          </a:p>
        </p:txBody>
      </p:sp>
      <p:pic>
        <p:nvPicPr>
          <p:cNvPr id="4" name="Picture 5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AF94E89F-C2AA-53B3-6C94-2F00C670C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49" y="2608143"/>
            <a:ext cx="7736107" cy="30870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 descr="A blue lock with a yellow and purple chain&#10;&#10;AI-generated content may be incorrect.">
            <a:extLst>
              <a:ext uri="{FF2B5EF4-FFF2-40B4-BE49-F238E27FC236}">
                <a16:creationId xmlns:a16="http://schemas.microsoft.com/office/drawing/2014/main" id="{AD2A0B7B-A0BE-11FE-AC8E-2AC031484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883" y="6168222"/>
            <a:ext cx="809783" cy="7893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5051A-6395-5D68-0B58-533B61DD01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6" y="-64867"/>
            <a:ext cx="4045022" cy="1325559"/>
          </a:xfrm>
        </p:spPr>
        <p:txBody>
          <a:bodyPr>
            <a:normAutofit/>
          </a:bodyPr>
          <a:lstStyle/>
          <a:p>
            <a:pPr lvl="0" algn="r" rtl="1">
              <a:lnSpc>
                <a:spcPct val="90000"/>
              </a:lnSpc>
            </a:pPr>
            <a:r>
              <a:rPr lang="en-US">
                <a:latin typeface="Calibri"/>
              </a:rPr>
              <a:t>The Next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8557D-E268-2ABC-C24E-B4553AEF4B0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8449" y="2608143"/>
            <a:ext cx="4045022" cy="4351336"/>
          </a:xfrm>
        </p:spPr>
        <p:txBody>
          <a:bodyPr/>
          <a:lstStyle/>
          <a:p>
            <a:pPr lvl="0">
              <a:spcBef>
                <a:spcPts val="500"/>
              </a:spcBef>
            </a:pPr>
            <a:r>
              <a:rPr lang="en-US" sz="2000"/>
              <a:t>“Smart contracts are bits of code that run money. Once deployed, they can’t be undone.”</a:t>
            </a:r>
          </a:p>
        </p:txBody>
      </p:sp>
      <p:pic>
        <p:nvPicPr>
          <p:cNvPr id="4" name="Picture 5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BF088012-38BE-59AD-AA61-61DF487B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1593"/>
            <a:ext cx="4564986" cy="18216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 descr="A graph showing the growth of web services&#10;&#10;Description automatically generated">
            <a:extLst>
              <a:ext uri="{FF2B5EF4-FFF2-40B4-BE49-F238E27FC236}">
                <a16:creationId xmlns:a16="http://schemas.microsoft.com/office/drawing/2014/main" id="{51370FE3-D272-9228-52DC-F15364C24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27" y="2826328"/>
            <a:ext cx="6399913" cy="37452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nk 3">
            <a:extLst>
              <a:ext uri="{FF2B5EF4-FFF2-40B4-BE49-F238E27FC236}">
                <a16:creationId xmlns:a16="http://schemas.microsoft.com/office/drawing/2014/main" id="{29DEEB9B-E2E5-381B-D90B-1CB6C49C7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890" y="5108478"/>
            <a:ext cx="1134395" cy="3494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nk 4">
            <a:extLst>
              <a:ext uri="{FF2B5EF4-FFF2-40B4-BE49-F238E27FC236}">
                <a16:creationId xmlns:a16="http://schemas.microsoft.com/office/drawing/2014/main" id="{4FAE78B6-388C-57B5-250B-748C21917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1827" y="5217164"/>
            <a:ext cx="705413" cy="3275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nk 6">
            <a:extLst>
              <a:ext uri="{FF2B5EF4-FFF2-40B4-BE49-F238E27FC236}">
                <a16:creationId xmlns:a16="http://schemas.microsoft.com/office/drawing/2014/main" id="{6A4A9488-04AB-B956-9178-F9DC1F9D7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297" y="3809710"/>
            <a:ext cx="1037606" cy="2544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nk 8">
            <a:extLst>
              <a:ext uri="{FF2B5EF4-FFF2-40B4-BE49-F238E27FC236}">
                <a16:creationId xmlns:a16="http://schemas.microsoft.com/office/drawing/2014/main" id="{33F6A60A-571C-61F1-F810-97746F8F7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5127" y="3774588"/>
            <a:ext cx="1018934" cy="2682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nk 9">
            <a:extLst>
              <a:ext uri="{FF2B5EF4-FFF2-40B4-BE49-F238E27FC236}">
                <a16:creationId xmlns:a16="http://schemas.microsoft.com/office/drawing/2014/main" id="{41FFCAC4-A7CD-B0A6-F090-E32DA45E59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1018" y="4052895"/>
            <a:ext cx="1228944" cy="890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E14C7EA0-8650-C904-2C18-4B691DE796C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8092" b="-495"/>
          <a:stretch>
            <a:fillRect/>
          </a:stretch>
        </p:blipFill>
        <p:spPr>
          <a:xfrm>
            <a:off x="1005159" y="3772408"/>
            <a:ext cx="1395401" cy="4237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0" descr="A diagram of a diagram of a server&#10;&#10;AI-generated content may be incorrect.">
            <a:extLst>
              <a:ext uri="{FF2B5EF4-FFF2-40B4-BE49-F238E27FC236}">
                <a16:creationId xmlns:a16="http://schemas.microsoft.com/office/drawing/2014/main" id="{AEA98FF4-7EDC-CD47-E2B0-2508B868FFA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30512" r="74" b="427"/>
          <a:stretch>
            <a:fillRect/>
          </a:stretch>
        </p:blipFill>
        <p:spPr>
          <a:xfrm>
            <a:off x="2710656" y="3771589"/>
            <a:ext cx="1262155" cy="5613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4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4F95979-16B3-D011-D873-FCBAAC493B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08954" y="5151720"/>
            <a:ext cx="987981" cy="259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42" descr="A black and white logo&#10;&#10;AI-generated content may be incorrect.">
            <a:extLst>
              <a:ext uri="{FF2B5EF4-FFF2-40B4-BE49-F238E27FC236}">
                <a16:creationId xmlns:a16="http://schemas.microsoft.com/office/drawing/2014/main" id="{F0DB0FD3-ECC0-FA09-2702-DF58B733FF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93470" y="5051529"/>
            <a:ext cx="381670" cy="1950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13" descr="A computer network with a link&#10;&#10;AI-generated content may be incorrect.">
            <a:extLst>
              <a:ext uri="{FF2B5EF4-FFF2-40B4-BE49-F238E27FC236}">
                <a16:creationId xmlns:a16="http://schemas.microsoft.com/office/drawing/2014/main" id="{918E4510-EB7B-F1C3-D16C-FF3D4A722C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61488" y="3669468"/>
            <a:ext cx="1175122" cy="6620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8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BDDC057A-3689-DD5E-9041-3B88757E63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29782" y="5215326"/>
            <a:ext cx="880676" cy="6058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nk 11">
            <a:extLst>
              <a:ext uri="{FF2B5EF4-FFF2-40B4-BE49-F238E27FC236}">
                <a16:creationId xmlns:a16="http://schemas.microsoft.com/office/drawing/2014/main" id="{BC934F92-4C2C-FFD0-278F-D94A2CFA8C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31566" y="6299694"/>
            <a:ext cx="250362" cy="55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Ink 12">
            <a:extLst>
              <a:ext uri="{FF2B5EF4-FFF2-40B4-BE49-F238E27FC236}">
                <a16:creationId xmlns:a16="http://schemas.microsoft.com/office/drawing/2014/main" id="{EB9E02A4-6AB4-E2C2-F31E-01BDAC2F28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91287" y="6189061"/>
            <a:ext cx="435702" cy="3025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15">
            <a:extLst>
              <a:ext uri="{FF2B5EF4-FFF2-40B4-BE49-F238E27FC236}">
                <a16:creationId xmlns:a16="http://schemas.microsoft.com/office/drawing/2014/main" id="{98F21E51-F142-608F-93DE-CC94C0F4DE6D}"/>
              </a:ext>
            </a:extLst>
          </p:cNvPr>
          <p:cNvSpPr txBox="1"/>
          <p:nvPr/>
        </p:nvSpPr>
        <p:spPr>
          <a:xfrm>
            <a:off x="5569912" y="6274539"/>
            <a:ext cx="223689" cy="1062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  <p:pic>
        <p:nvPicPr>
          <p:cNvPr id="20" name="Ink 16">
            <a:extLst>
              <a:ext uri="{FF2B5EF4-FFF2-40B4-BE49-F238E27FC236}">
                <a16:creationId xmlns:a16="http://schemas.microsoft.com/office/drawing/2014/main" id="{08CA8613-B868-0A63-FB5B-9E6E628C28C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3059" y="6292736"/>
            <a:ext cx="8814" cy="881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Ink 17">
            <a:extLst>
              <a:ext uri="{FF2B5EF4-FFF2-40B4-BE49-F238E27FC236}">
                <a16:creationId xmlns:a16="http://schemas.microsoft.com/office/drawing/2014/main" id="{934B768F-C04D-CA2A-7159-6723D2AC958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8367" y="6228408"/>
            <a:ext cx="8814" cy="881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Ink 21">
            <a:extLst>
              <a:ext uri="{FF2B5EF4-FFF2-40B4-BE49-F238E27FC236}">
                <a16:creationId xmlns:a16="http://schemas.microsoft.com/office/drawing/2014/main" id="{7C3FBD25-EF7B-C59E-C585-2B0B94DBD77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9556" y="6228408"/>
            <a:ext cx="8814" cy="881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Ink 10">
            <a:extLst>
              <a:ext uri="{FF2B5EF4-FFF2-40B4-BE49-F238E27FC236}">
                <a16:creationId xmlns:a16="http://schemas.microsoft.com/office/drawing/2014/main" id="{C06D0942-6750-1E0F-DABA-B3D0FA399A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91370" y="5623139"/>
            <a:ext cx="8814" cy="881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Ink 14">
            <a:extLst>
              <a:ext uri="{FF2B5EF4-FFF2-40B4-BE49-F238E27FC236}">
                <a16:creationId xmlns:a16="http://schemas.microsoft.com/office/drawing/2014/main" id="{BB08E838-475C-6DD5-7CF6-A7D18A2A67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94159" y="5627345"/>
            <a:ext cx="8814" cy="881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CD5585-4284-77D1-0858-2BF957B553A9}"/>
              </a:ext>
            </a:extLst>
          </p:cNvPr>
          <p:cNvSpPr txBox="1"/>
          <p:nvPr/>
        </p:nvSpPr>
        <p:spPr>
          <a:xfrm>
            <a:off x="5443304" y="2894972"/>
            <a:ext cx="1152363" cy="571500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  <p:pic>
        <p:nvPicPr>
          <p:cNvPr id="26" name="Ink 23">
            <a:extLst>
              <a:ext uri="{FF2B5EF4-FFF2-40B4-BE49-F238E27FC236}">
                <a16:creationId xmlns:a16="http://schemas.microsoft.com/office/drawing/2014/main" id="{463CABBB-A780-F4E2-3F8B-AEEB15114F4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06727" y="6241484"/>
            <a:ext cx="168761" cy="1184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7" name="TextBox 25">
            <a:extLst>
              <a:ext uri="{FF2B5EF4-FFF2-40B4-BE49-F238E27FC236}">
                <a16:creationId xmlns:a16="http://schemas.microsoft.com/office/drawing/2014/main" id="{6DCA14A7-956F-EE80-CA74-EFFF6C430938}"/>
              </a:ext>
            </a:extLst>
          </p:cNvPr>
          <p:cNvSpPr txBox="1"/>
          <p:nvPr/>
        </p:nvSpPr>
        <p:spPr>
          <a:xfrm>
            <a:off x="5889101" y="6205164"/>
            <a:ext cx="907743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1" i="0" u="none" strike="noStrike" kern="1200" cap="none" spc="0" baseline="0">
                <a:solidFill>
                  <a:srgbClr val="000000"/>
                </a:solidFill>
                <a:uFillTx/>
                <a:latin typeface="Century Gothic"/>
              </a:rPr>
              <a:t>2030</a:t>
            </a:r>
          </a:p>
        </p:txBody>
      </p:sp>
      <p:pic>
        <p:nvPicPr>
          <p:cNvPr id="28" name="Picture 28" descr="A blue lock with a yellow and purple chain&#10;&#10;AI-generated content may be incorrect.">
            <a:extLst>
              <a:ext uri="{FF2B5EF4-FFF2-40B4-BE49-F238E27FC236}">
                <a16:creationId xmlns:a16="http://schemas.microsoft.com/office/drawing/2014/main" id="{3A096D08-FCCD-4EF6-4EDB-97AB3ACA98E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26883" y="6168222"/>
            <a:ext cx="809783" cy="7893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5DE7D-7670-FF1D-D7B1-602287FFAB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365129"/>
            <a:ext cx="4045022" cy="1325559"/>
          </a:xfrm>
        </p:spPr>
        <p:txBody>
          <a:bodyPr>
            <a:normAutofit/>
          </a:bodyPr>
          <a:lstStyle/>
          <a:p>
            <a:pPr lvl="0" algn="r">
              <a:lnSpc>
                <a:spcPct val="90000"/>
              </a:lnSpc>
            </a:pPr>
            <a:r>
              <a:rPr lang="en-US">
                <a:latin typeface="Calibri"/>
              </a:rPr>
              <a:t>Bitcoin Blockchain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6B91E-83D6-F396-9C2A-552E6B9CE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387" y="3008394"/>
            <a:ext cx="1325559" cy="13255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5104B6-FBE4-86E9-2E44-E59C91D33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08" y="2562606"/>
            <a:ext cx="891576" cy="8915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F0B6AD9-76D5-AA64-F0AC-F7CACD01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812" y="3008394"/>
            <a:ext cx="1325559" cy="13255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4B0AECC0-5E3E-F39A-31C9-8784CA49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023" y="2562606"/>
            <a:ext cx="891576" cy="8915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3BF07774-6DC5-3E94-4942-61DF7207B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195" y="3008394"/>
            <a:ext cx="1325559" cy="13255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9CC29A5E-ACF5-EF5C-6F46-2937DA396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7" y="2562606"/>
            <a:ext cx="891576" cy="8915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5DADF017-5B6B-128F-D91C-2BEFD87BB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71" y="4988884"/>
            <a:ext cx="1325559" cy="13255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15">
            <a:extLst>
              <a:ext uri="{FF2B5EF4-FFF2-40B4-BE49-F238E27FC236}">
                <a16:creationId xmlns:a16="http://schemas.microsoft.com/office/drawing/2014/main" id="{E6102B47-A896-3544-A177-C0717F8F1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83" y="4543095"/>
            <a:ext cx="891576" cy="8915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6">
            <a:extLst>
              <a:ext uri="{FF2B5EF4-FFF2-40B4-BE49-F238E27FC236}">
                <a16:creationId xmlns:a16="http://schemas.microsoft.com/office/drawing/2014/main" id="{D61A3059-6514-A0DE-2192-6977F0F0E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47" y="4988884"/>
            <a:ext cx="1325559" cy="13255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7">
            <a:extLst>
              <a:ext uri="{FF2B5EF4-FFF2-40B4-BE49-F238E27FC236}">
                <a16:creationId xmlns:a16="http://schemas.microsoft.com/office/drawing/2014/main" id="{27B99832-9425-B7E5-B445-010371FA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68" y="4543095"/>
            <a:ext cx="891576" cy="8915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5" descr="A blue lock with a yellow and purple chain&#10;&#10;AI-generated content may be incorrect.">
            <a:extLst>
              <a:ext uri="{FF2B5EF4-FFF2-40B4-BE49-F238E27FC236}">
                <a16:creationId xmlns:a16="http://schemas.microsoft.com/office/drawing/2014/main" id="{D85152C1-283C-40CA-CC20-C47213EAB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883" y="6168222"/>
            <a:ext cx="809783" cy="7893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C2DC9-B629-C0D6-C9FE-B19323DBB8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365129"/>
            <a:ext cx="4045022" cy="1325559"/>
          </a:xfrm>
        </p:spPr>
        <p:txBody>
          <a:bodyPr>
            <a:normAutofit fontScale="90000"/>
          </a:bodyPr>
          <a:lstStyle/>
          <a:p>
            <a:pPr lvl="0" algn="r" rtl="1">
              <a:lnSpc>
                <a:spcPct val="90000"/>
              </a:lnSpc>
            </a:pPr>
            <a:r>
              <a:rPr lang="en-US" sz="3600">
                <a:latin typeface="Calibri"/>
              </a:rPr>
              <a:t>Smart Contracts – Democratic Market for Computation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4A0BA6B2-7706-BA99-9C41-06B0016FE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880" y="2364830"/>
            <a:ext cx="1964560" cy="19645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58D535BF-3A9F-B763-7D12-A3CA60C23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156" y="3208282"/>
            <a:ext cx="3160989" cy="31609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3" descr="A blue lock with a yellow and purple chain&#10;&#10;AI-generated content may be incorrect.">
            <a:extLst>
              <a:ext uri="{FF2B5EF4-FFF2-40B4-BE49-F238E27FC236}">
                <a16:creationId xmlns:a16="http://schemas.microsoft.com/office/drawing/2014/main" id="{576A75C7-002B-DE61-15FC-6F8C55FC8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883" y="6168222"/>
            <a:ext cx="809783" cy="7893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9C8-8FD0-55B2-1B1D-705BB2D264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7517" y="194849"/>
            <a:ext cx="2591866" cy="1616202"/>
          </a:xfrm>
        </p:spPr>
        <p:txBody>
          <a:bodyPr>
            <a:normAutofit/>
          </a:bodyPr>
          <a:lstStyle/>
          <a:p>
            <a:pPr lvl="0"/>
            <a:r>
              <a:rPr lang="en-US" sz="2800">
                <a:latin typeface="Calibri"/>
              </a:rPr>
              <a:t>The Big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5B66B-D69A-55E5-6C59-BF82C9D178D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57517" y="2533473"/>
            <a:ext cx="2591866" cy="3447827"/>
          </a:xfrm>
        </p:spPr>
        <p:txBody>
          <a:bodyPr anchor="t"/>
          <a:lstStyle/>
          <a:p>
            <a:pPr lvl="0"/>
            <a:r>
              <a:rPr lang="en-US" sz="1700"/>
              <a:t>Billions move through smart contracts. One bug = total loss.</a:t>
            </a:r>
          </a:p>
          <a:p>
            <a:pPr lvl="0"/>
            <a:r>
              <a:rPr lang="en-US" sz="1700"/>
              <a:t>Smart contracts form the foundation of the new internet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7014E0E-7056-60E8-5484-275D92473F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803" r="36635"/>
          <a:stretch>
            <a:fillRect/>
          </a:stretch>
        </p:blipFill>
        <p:spPr>
          <a:xfrm>
            <a:off x="3815041" y="9"/>
            <a:ext cx="5328958" cy="68579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5" descr="A blue lock with a yellow and purple chain&#10;&#10;AI-generated content may be incorrect.">
            <a:extLst>
              <a:ext uri="{FF2B5EF4-FFF2-40B4-BE49-F238E27FC236}">
                <a16:creationId xmlns:a16="http://schemas.microsoft.com/office/drawing/2014/main" id="{56D3047C-2CCA-D0A4-2C8C-D15BFEDC0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883" y="6168222"/>
            <a:ext cx="809783" cy="7893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bg>
      <p:bgPr>
        <a:solidFill>
          <a:srgbClr val="0A19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F7A3-4116-DECE-F11C-DD8C7EB2D0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442" y="278389"/>
            <a:ext cx="7524003" cy="970452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Calibri"/>
              </a:rPr>
              <a:t>The problem:</a:t>
            </a:r>
          </a:p>
        </p:txBody>
      </p:sp>
      <p:pic>
        <p:nvPicPr>
          <p:cNvPr id="3" name="תמונה 3">
            <a:extLst>
              <a:ext uri="{FF2B5EF4-FFF2-40B4-BE49-F238E27FC236}">
                <a16:creationId xmlns:a16="http://schemas.microsoft.com/office/drawing/2014/main" id="{DF3D5706-0A39-6CAC-F1BF-A8F56DB7C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50" y="5300173"/>
            <a:ext cx="5389574" cy="13473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תיבת טקסט 5">
            <a:extLst>
              <a:ext uri="{FF2B5EF4-FFF2-40B4-BE49-F238E27FC236}">
                <a16:creationId xmlns:a16="http://schemas.microsoft.com/office/drawing/2014/main" id="{8D39F08E-D9E3-C486-9B7A-0D52B3104AFD}"/>
              </a:ext>
            </a:extLst>
          </p:cNvPr>
          <p:cNvSpPr txBox="1"/>
          <p:nvPr/>
        </p:nvSpPr>
        <p:spPr>
          <a:xfrm>
            <a:off x="1841537" y="6272308"/>
            <a:ext cx="429650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entury Gothic"/>
              </a:rPr>
              <a:t>The New York Times, June 17</a:t>
            </a:r>
            <a:r>
              <a:rPr lang="en-US" sz="1200" b="0" i="0" u="none" strike="noStrike" kern="1200" cap="none" spc="0" baseline="30000">
                <a:solidFill>
                  <a:srgbClr val="000000"/>
                </a:solidFill>
                <a:uFillTx/>
                <a:latin typeface="Century Gothic"/>
              </a:rPr>
              <a:t>th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entury Gothic"/>
              </a:rPr>
              <a:t> 2016</a:t>
            </a:r>
            <a:endParaRPr lang="he-IL" sz="1200" b="0" i="0" u="none" strike="noStrike" kern="1200" cap="none" spc="0" baseline="0">
              <a:solidFill>
                <a:srgbClr val="000000"/>
              </a:solidFill>
              <a:uFillTx/>
              <a:latin typeface="Century Gothic"/>
              <a:cs typeface="Gisha" pitchFamily="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5FB57-E296-7B5F-A67E-6DE1DBD78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375" y="3884224"/>
            <a:ext cx="2803632" cy="24223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FDB11A-6ECF-A4E8-9701-EC3586FEE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27" y="1650181"/>
            <a:ext cx="4628656" cy="35576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DBF073F-6CB5-4BA4-AA80-EE9443B61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110" y="655396"/>
            <a:ext cx="3090342" cy="32286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8" descr="A blue lock with a yellow and purple chain&#10;&#10;AI-generated content may be incorrect.">
            <a:extLst>
              <a:ext uri="{FF2B5EF4-FFF2-40B4-BE49-F238E27FC236}">
                <a16:creationId xmlns:a16="http://schemas.microsoft.com/office/drawing/2014/main" id="{9790982D-B93F-02F2-0E4A-898E95849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6883" y="6168222"/>
            <a:ext cx="809783" cy="7893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6F8C8-9ADA-99AE-B9D0-DAE0C5D0C4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249" y="247592"/>
            <a:ext cx="6088669" cy="1323438"/>
          </a:xfrm>
        </p:spPr>
        <p:txBody>
          <a:bodyPr anchor="t">
            <a:normAutofit fontScale="90000"/>
          </a:bodyPr>
          <a:lstStyle/>
          <a:p>
            <a:pPr lvl="0"/>
            <a:r>
              <a:rPr lang="en-US" sz="3500" dirty="0">
                <a:solidFill>
                  <a:srgbClr val="FFFFFF"/>
                </a:solidFill>
                <a:latin typeface="Calibri"/>
              </a:rPr>
              <a:t>The Solution :</a:t>
            </a:r>
            <a:br>
              <a:rPr lang="en-US" sz="3500" dirty="0">
                <a:latin typeface="Calibri"/>
              </a:rPr>
            </a:br>
            <a:r>
              <a:rPr lang="en-US" sz="3500" dirty="0" err="1">
                <a:solidFill>
                  <a:srgbClr val="FFFFFF"/>
                </a:solidFill>
                <a:latin typeface="Calibri"/>
              </a:rPr>
              <a:t>AntiVirus</a:t>
            </a:r>
            <a:r>
              <a:rPr lang="en-US" sz="3500" dirty="0">
                <a:solidFill>
                  <a:srgbClr val="FFFFFF"/>
                </a:solidFill>
                <a:latin typeface="Calibri"/>
              </a:rPr>
              <a:t> for Web3 Transactions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F9B6D-1FF7-5F03-2FEC-34BD5173D12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2978" y="1699860"/>
            <a:ext cx="4670032" cy="2349413"/>
          </a:xfrm>
        </p:spPr>
        <p:txBody>
          <a:bodyPr/>
          <a:lstStyle/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2400"/>
              <a:t>Leveraging of Academic Research </a:t>
            </a:r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FD2A7-F25F-63EF-22E8-59FF71099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663" y="2461327"/>
            <a:ext cx="3194776" cy="31947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5" descr="A blue lock with a yellow and purple chain&#10;&#10;AI-generated content may be incorrect.">
            <a:extLst>
              <a:ext uri="{FF2B5EF4-FFF2-40B4-BE49-F238E27FC236}">
                <a16:creationId xmlns:a16="http://schemas.microsoft.com/office/drawing/2014/main" id="{B576491E-62B4-DA65-A186-745911B5F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883" y="6168222"/>
            <a:ext cx="809783" cy="7893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E5F7C4-CDB4-AB0A-03F1-4A4E989D6D3E}"/>
              </a:ext>
            </a:extLst>
          </p:cNvPr>
          <p:cNvSpPr txBox="1"/>
          <p:nvPr/>
        </p:nvSpPr>
        <p:spPr>
          <a:xfrm>
            <a:off x="186736" y="2461235"/>
            <a:ext cx="4670032" cy="2349413"/>
          </a:xfrm>
          <a:prstGeom prst="rect">
            <a:avLst/>
          </a:prstGeom>
          <a:noFill/>
          <a:ln cap="flat">
            <a:noFill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342900" marR="0" lvl="0" indent="-342900" algn="l" defTabSz="457200" rtl="0" fontAlgn="auto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F6FC6"/>
              </a:buClr>
              <a:buSzPct val="100000"/>
              <a:buFont typeface="Wingdings 2"/>
              <a:buChar char=""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  <a:p>
            <a:pPr marL="342900" marR="0" lvl="0" indent="-342900" algn="l" defTabSz="457200" rtl="0" fontAlgn="auto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F6FC6"/>
              </a:buClr>
              <a:buSzPct val="100000"/>
              <a:buFont typeface="Wingdings 2"/>
              <a:buChar char=""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Mathematical Formal Logic-Based Proofs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2A2077-FD02-F3FA-31B6-CE23576B7B89}"/>
              </a:ext>
            </a:extLst>
          </p:cNvPr>
          <p:cNvSpPr txBox="1"/>
          <p:nvPr/>
        </p:nvSpPr>
        <p:spPr>
          <a:xfrm>
            <a:off x="205474" y="4616924"/>
            <a:ext cx="4670032" cy="2349413"/>
          </a:xfrm>
          <a:prstGeom prst="rect">
            <a:avLst/>
          </a:prstGeom>
          <a:noFill/>
          <a:ln cap="flat">
            <a:noFill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342900" marR="0" lvl="0" indent="-342900" algn="l" defTabSz="457200" rtl="0" fontAlgn="auto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F6FC6"/>
              </a:buClr>
              <a:buSzPct val="100000"/>
              <a:buFont typeface="Wingdings 2"/>
              <a:buChar char=""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Seamless Integration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0C3177-8E74-075B-262E-009A6D43FA05}"/>
              </a:ext>
            </a:extLst>
          </p:cNvPr>
          <p:cNvSpPr txBox="1"/>
          <p:nvPr/>
        </p:nvSpPr>
        <p:spPr>
          <a:xfrm>
            <a:off x="189517" y="3436953"/>
            <a:ext cx="4670032" cy="2349413"/>
          </a:xfrm>
          <a:prstGeom prst="rect">
            <a:avLst/>
          </a:prstGeom>
          <a:noFill/>
          <a:ln cap="flat">
            <a:noFill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342900" marR="0" lvl="0" indent="-342900" algn="l" defTabSz="457200" rtl="0" fontAlgn="auto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F6FC6"/>
              </a:buClr>
              <a:buSzPct val="100000"/>
              <a:buFont typeface="Wingdings 2"/>
              <a:buChar char=""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  <a:p>
            <a:pPr marL="342900" marR="0" lvl="0" indent="-342900" algn="l" defTabSz="457200" rtl="0" fontAlgn="auto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F6FC6"/>
              </a:buClr>
              <a:buSzPct val="100000"/>
              <a:buFont typeface="Wingdings 2"/>
              <a:buChar char=""/>
              <a:tabLst/>
              <a:defRPr sz="2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Innovative enterprise-grade validations</a:t>
            </a: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Quotabl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337</TotalTime>
  <Words>1042</Words>
  <Application>Microsoft Office PowerPoint</Application>
  <PresentationFormat>‫הצגה על המסך (4:3)</PresentationFormat>
  <Paragraphs>185</Paragraphs>
  <Slides>19</Slides>
  <Notes>15</Notes>
  <HiddenSlides>7</HiddenSlides>
  <MMClips>1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5" baseType="lpstr">
      <vt:lpstr>Aptos</vt:lpstr>
      <vt:lpstr>Arial</vt:lpstr>
      <vt:lpstr>Calibri</vt:lpstr>
      <vt:lpstr>Century Gothic</vt:lpstr>
      <vt:lpstr>Wingdings 2</vt:lpstr>
      <vt:lpstr>Quotable</vt:lpstr>
      <vt:lpstr>מצגת של PowerPoint‏</vt:lpstr>
      <vt:lpstr>Our Team</vt:lpstr>
      <vt:lpstr>The Next Internet</vt:lpstr>
      <vt:lpstr>The Next Internet</vt:lpstr>
      <vt:lpstr>Bitcoin Blockchain</vt:lpstr>
      <vt:lpstr>Smart Contracts – Democratic Market for Computation</vt:lpstr>
      <vt:lpstr>The Big Picture</vt:lpstr>
      <vt:lpstr>The problem:</vt:lpstr>
      <vt:lpstr>The Solution : AntiVirus for Web3 Transactions </vt:lpstr>
      <vt:lpstr>The MagiChain Interface</vt:lpstr>
      <vt:lpstr>Market Opportunity</vt:lpstr>
      <vt:lpstr>Business Model</vt:lpstr>
      <vt:lpstr>Revenue Model</vt:lpstr>
      <vt:lpstr>Financial Roadmap</vt:lpstr>
      <vt:lpstr>Competitive Landscape</vt:lpstr>
      <vt:lpstr>Why We Win</vt:lpstr>
      <vt:lpstr>Milestones:</vt:lpstr>
      <vt:lpstr>Ask:</vt:lpstr>
      <vt:lpstr>Let’s talk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עידו אילון</dc:creator>
  <dc:description>generated using python-pptx</dc:description>
  <cp:lastModifiedBy>Ido Eilon</cp:lastModifiedBy>
  <cp:revision>119</cp:revision>
  <dcterms:created xsi:type="dcterms:W3CDTF">2013-01-27T09:14:16Z</dcterms:created>
  <dcterms:modified xsi:type="dcterms:W3CDTF">2025-06-11T16:27:40Z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0x010100F907D456BAB8904B9DB361551B27CDD1</vt:lpwstr>
  </property>
</Properties>
</file>